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0" r:id="rId2"/>
    <p:sldId id="268" r:id="rId3"/>
    <p:sldId id="258" r:id="rId4"/>
    <p:sldId id="264" r:id="rId5"/>
    <p:sldId id="291" r:id="rId6"/>
    <p:sldId id="387" r:id="rId7"/>
    <p:sldId id="289" r:id="rId8"/>
    <p:sldId id="490" r:id="rId9"/>
    <p:sldId id="481" r:id="rId10"/>
    <p:sldId id="491" r:id="rId11"/>
    <p:sldId id="482" r:id="rId12"/>
    <p:sldId id="489" r:id="rId13"/>
    <p:sldId id="492" r:id="rId14"/>
    <p:sldId id="262" r:id="rId15"/>
    <p:sldId id="28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3252"/>
    <a:srgbClr val="393939"/>
    <a:srgbClr val="04396C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81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TA8320-05\Desktop\&#44277;&#47784;&#51204;\&#52285;&#50629;&#46041;&#50500;&#47532;\&#53685;&#54633;%20&#47928;&#49436;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ko-KR" sz="20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강세 패턴에 따른 원어민의 점수 변화</a:t>
            </a:r>
          </a:p>
        </c:rich>
      </c:tx>
      <c:layout>
        <c:manualLayout>
          <c:xMode val="edge"/>
          <c:yMode val="edge"/>
          <c:x val="0.22035955802962254"/>
          <c:y val="4.42191010119295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9.0373838080524752E-2"/>
          <c:y val="0.16434777274832477"/>
          <c:w val="0.83973111803243683"/>
          <c:h val="0.684793571457119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표준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9AC-5047-874E-54252340659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AC-5047-874E-54252340659D}"/>
              </c:ext>
            </c:extLst>
          </c:dPt>
          <c:dLbls>
            <c:dLbl>
              <c:idx val="0"/>
              <c:layout>
                <c:manualLayout>
                  <c:x val="1.6295139621760298E-3"/>
                  <c:y val="8.957266082524396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9AC-5047-874E-54252340659D}"/>
                </c:ext>
              </c:extLst>
            </c:dLbl>
            <c:dLbl>
              <c:idx val="1"/>
              <c:layout>
                <c:manualLayout>
                  <c:x val="1.6295139621760298E-3"/>
                  <c:y val="0.1004299530464856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9AC-5047-874E-5425234065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강 - 약</c:v>
                </c:pt>
                <c:pt idx="1">
                  <c:v>약 - 강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9AC-5047-874E-5425234065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잘못된 강세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AC-5047-874E-54252340659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9AC-5047-874E-54252340659D}"/>
              </c:ext>
            </c:extLst>
          </c:dPt>
          <c:dLbls>
            <c:dLbl>
              <c:idx val="0"/>
              <c:layout>
                <c:manualLayout>
                  <c:x val="-5.9748155064001958E-17"/>
                  <c:y val="7.871536860400223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9AC-5047-874E-54252340659D}"/>
                </c:ext>
              </c:extLst>
            </c:dLbl>
            <c:dLbl>
              <c:idx val="1"/>
              <c:layout>
                <c:manualLayout>
                  <c:x val="1.6295139621759103E-3"/>
                  <c:y val="8.1429691659312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9AC-5047-874E-5425234065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강 - 약</c:v>
                </c:pt>
                <c:pt idx="1">
                  <c:v>약 - 강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98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9AC-5047-874E-54252340659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1708121455"/>
        <c:axId val="1708127279"/>
      </c:barChart>
      <c:catAx>
        <c:axId val="17081214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( </a:t>
                </a:r>
                <a:r>
                  <a:rPr lang="ko-KR"/>
                  <a:t>단위 </a:t>
                </a:r>
                <a:r>
                  <a:rPr lang="en-US"/>
                  <a:t>: % )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0.83544577792290864"/>
              <c:y val="9.994094744408012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08127279"/>
        <c:crosses val="autoZero"/>
        <c:auto val="1"/>
        <c:lblAlgn val="ctr"/>
        <c:lblOffset val="100"/>
        <c:noMultiLvlLbl val="0"/>
      </c:catAx>
      <c:valAx>
        <c:axId val="1708127279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08121455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410838229773263"/>
          <c:y val="0.91763855134802619"/>
          <c:w val="0.27333028551415278"/>
          <c:h val="6.17799162748886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2000"/>
              <a:t>Word</a:t>
            </a:r>
            <a:r>
              <a:rPr lang="en-US" altLang="ko-KR" sz="2000" baseline="0"/>
              <a:t> Frequency</a:t>
            </a:r>
            <a:endParaRPr lang="ko-KR" sz="2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Sheet1!$B$29</c:f>
              <c:strCache>
                <c:ptCount val="1"/>
                <c:pt idx="0">
                  <c:v>count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Sheet1!$A$30:$A$37</c:f>
              <c:strCache>
                <c:ptCount val="8"/>
                <c:pt idx="0">
                  <c:v>uptick</c:v>
                </c:pt>
                <c:pt idx="1">
                  <c:v>explosive</c:v>
                </c:pt>
                <c:pt idx="2">
                  <c:v>nicely</c:v>
                </c:pt>
                <c:pt idx="3">
                  <c:v>unavailable</c:v>
                </c:pt>
                <c:pt idx="4">
                  <c:v>surgeon</c:v>
                </c:pt>
                <c:pt idx="5">
                  <c:v>discourage</c:v>
                </c:pt>
                <c:pt idx="6">
                  <c:v>oversee</c:v>
                </c:pt>
                <c:pt idx="7">
                  <c:v>gloomy</c:v>
                </c:pt>
              </c:strCache>
            </c:strRef>
          </c:cat>
          <c:val>
            <c:numRef>
              <c:f>Sheet1!$B$30:$B$37</c:f>
              <c:numCache>
                <c:formatCode>General</c:formatCode>
                <c:ptCount val="8"/>
                <c:pt idx="0">
                  <c:v>206</c:v>
                </c:pt>
                <c:pt idx="1">
                  <c:v>647</c:v>
                </c:pt>
                <c:pt idx="2">
                  <c:v>160</c:v>
                </c:pt>
                <c:pt idx="3">
                  <c:v>432</c:v>
                </c:pt>
                <c:pt idx="4">
                  <c:v>110</c:v>
                </c:pt>
                <c:pt idx="5">
                  <c:v>501</c:v>
                </c:pt>
                <c:pt idx="6">
                  <c:v>344</c:v>
                </c:pt>
                <c:pt idx="7">
                  <c:v>1100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CD-4317-BDC9-EC8EF6308A24}"/>
            </c:ext>
          </c:extLst>
        </c:ser>
        <c:ser>
          <c:idx val="1"/>
          <c:order val="1"/>
          <c:tx>
            <c:strRef>
              <c:f>Sheet1!$C$29</c:f>
              <c:strCache>
                <c:ptCount val="1"/>
                <c:pt idx="0">
                  <c:v>avg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0000"/>
                </a:solidFill>
              </a:ln>
              <a:effectLst/>
            </c:spPr>
          </c:marker>
          <c:val>
            <c:numRef>
              <c:f>Sheet1!$C$30</c:f>
              <c:numCache>
                <c:formatCode>General</c:formatCode>
                <c:ptCount val="1"/>
                <c:pt idx="0">
                  <c:v>437.5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CD-4317-BDC9-EC8EF6308A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7214560"/>
        <c:axId val="2106951520"/>
      </c:lineChart>
      <c:catAx>
        <c:axId val="21072145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400"/>
                  <a:t>Word</a:t>
                </a:r>
                <a:endParaRPr lang="ko-KR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6951520"/>
        <c:crosses val="autoZero"/>
        <c:auto val="1"/>
        <c:lblAlgn val="ctr"/>
        <c:lblOffset val="100"/>
        <c:noMultiLvlLbl val="0"/>
      </c:catAx>
      <c:valAx>
        <c:axId val="2106951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500"/>
                  <a:t>Count</a:t>
                </a:r>
                <a:endParaRPr lang="ko-KR" sz="15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7214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8877035131629027"/>
          <c:y val="0.85127738717698809"/>
          <c:w val="0.22660970196311553"/>
          <c:h val="5.79002670524317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0.61992</cdr:x>
      <cdr:y>0.16229</cdr:y>
    </cdr:from>
    <cdr:to>
      <cdr:x>0.93928</cdr:x>
      <cdr:y>0.61251</cdr:y>
    </cdr:to>
    <cdr:grpSp>
      <cdr:nvGrpSpPr>
        <cdr:cNvPr id="2" name="그룹 1">
          <a:extLst xmlns:a="http://schemas.openxmlformats.org/drawingml/2006/main">
            <a:ext uri="{FF2B5EF4-FFF2-40B4-BE49-F238E27FC236}">
              <a16:creationId xmlns:a16="http://schemas.microsoft.com/office/drawing/2014/main" id="{30198ED7-DE91-4D46-8C1A-4F93D9508EEC}"/>
            </a:ext>
          </a:extLst>
        </cdr:cNvPr>
        <cdr:cNvGrpSpPr/>
      </cdr:nvGrpSpPr>
      <cdr:grpSpPr>
        <a:xfrm xmlns:a="http://schemas.openxmlformats.org/drawingml/2006/main">
          <a:off x="4831492" y="759336"/>
          <a:ext cx="2489007" cy="2106527"/>
          <a:chOff x="9684054" y="3471966"/>
          <a:chExt cx="1285310" cy="1250014"/>
        </a:xfrm>
      </cdr:grpSpPr>
      <cdr:pic>
        <cdr:nvPicPr>
          <cdr:cNvPr id="3" name="그래픽 13" descr="직선 화살표">
            <a:extLst xmlns:a="http://schemas.openxmlformats.org/drawingml/2006/main">
              <a:ext uri="{FF2B5EF4-FFF2-40B4-BE49-F238E27FC236}">
                <a16:creationId xmlns:a16="http://schemas.microsoft.com/office/drawing/2014/main" id="{2D7F45F1-F0D9-42C8-B750-258AFEA0D13E}"/>
              </a:ext>
            </a:extLst>
          </cdr:cNvPr>
          <cdr:cNvPicPr>
            <a:picLocks xmlns:a="http://schemas.openxmlformats.org/drawingml/2006/main" noChangeAspect="1"/>
          </cdr:cNvPicPr>
        </cdr:nvPicPr>
        <cdr:blipFill>
          <a:blip xmlns:a="http://schemas.openxmlformats.org/drawingml/2006/main"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 xmlns:a="http://schemas.openxmlformats.org/drawingml/2006/main">
            <a:fillRect/>
          </a:stretch>
        </cdr:blipFill>
        <cdr:spPr>
          <a:xfrm xmlns:a="http://schemas.openxmlformats.org/drawingml/2006/main" rot="16200000">
            <a:off x="9701703" y="3521462"/>
            <a:ext cx="1250014" cy="1151022"/>
          </a:xfrm>
          <a:prstGeom xmlns:a="http://schemas.openxmlformats.org/drawingml/2006/main" prst="rect">
            <a:avLst/>
          </a:prstGeom>
        </cdr:spPr>
      </cdr:pic>
      <cdr:sp macro="" textlink="">
        <cdr:nvSpPr>
          <cdr:cNvPr id="4" name="직사각형 3">
            <a:extLst xmlns:a="http://schemas.openxmlformats.org/drawingml/2006/main">
              <a:ext uri="{FF2B5EF4-FFF2-40B4-BE49-F238E27FC236}">
                <a16:creationId xmlns:a16="http://schemas.microsoft.com/office/drawing/2014/main" id="{63821C84-73AA-4EF9-BF5F-8EB602558300}"/>
              </a:ext>
            </a:extLst>
          </cdr:cNvPr>
          <cdr:cNvSpPr/>
        </cdr:nvSpPr>
        <cdr:spPr>
          <a:xfrm xmlns:a="http://schemas.openxmlformats.org/drawingml/2006/main">
            <a:off x="9684054" y="4155159"/>
            <a:ext cx="1285310" cy="465205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lIns="91440" tIns="45720" rIns="91440" bIns="45720">
            <a:spAutoFit/>
          </a:bodyPr>
          <a:lstStyle xmlns:a="http://schemas.openxmlformats.org/drawingml/2006/main"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n-US" altLang="ko-KR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10%</a:t>
            </a:r>
          </a:p>
        </cdr:txBody>
      </cdr:sp>
    </cdr:grp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1CEE7-319C-1E40-8087-843DCB797F3A}" type="datetimeFigureOut">
              <a:rPr kumimoji="1" lang="ko-Kore-KR" altLang="en-US" smtClean="0"/>
              <a:t>12/07/2020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380A1-6A42-DE40-A08D-9CAC9C744CC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9690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447F-1EEE-4C80-9319-9AD7660A05A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818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447F-1EEE-4C80-9319-9AD7660A05A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06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447F-1EEE-4C80-9319-9AD7660A05A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495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447F-1EEE-4C80-9319-9AD7660A05A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373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2" y="914400"/>
            <a:ext cx="12181609" cy="5943600"/>
          </a:xfrm>
          <a:prstGeom prst="rect">
            <a:avLst/>
          </a:prstGeom>
        </p:spPr>
      </p:pic>
      <p:sp>
        <p:nvSpPr>
          <p:cNvPr id="8" name="Rectangle 133"/>
          <p:cNvSpPr>
            <a:spLocks noChangeArrowheads="1"/>
          </p:cNvSpPr>
          <p:nvPr userDrawn="1"/>
        </p:nvSpPr>
        <p:spPr bwMode="auto">
          <a:xfrm>
            <a:off x="5788580" y="6591454"/>
            <a:ext cx="62523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latinLnBrk="1" hangingPunct="1"/>
            <a:fld id="{8F550585-7099-4C90-830F-324413F67047}" type="slidenum">
              <a:rPr lang="en-US" altLang="ko-KR" sz="105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pPr algn="ctr" eaLnBrk="1" latinLnBrk="1" hangingPunct="1"/>
              <a:t>‹#›</a:t>
            </a:fld>
            <a:endParaRPr lang="en-US" altLang="ko-KR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2741" y="6489701"/>
            <a:ext cx="2279444" cy="3048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42769" y="6489701"/>
            <a:ext cx="192258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5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tiff"/><Relationship Id="rId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tiff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274282" y="2571700"/>
            <a:ext cx="76434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 err="1">
                <a:solidFill>
                  <a:schemeClr val="bg1"/>
                </a:solidFill>
              </a:rPr>
              <a:t>빅데이터분석</a:t>
            </a:r>
            <a:r>
              <a:rPr lang="ko-KR" altLang="en-US" sz="4800" spc="-300" dirty="0">
                <a:solidFill>
                  <a:schemeClr val="bg1"/>
                </a:solidFill>
              </a:rPr>
              <a:t> 영어뉴스 학습 </a:t>
            </a:r>
            <a:br>
              <a:rPr lang="en-US" altLang="ko-KR" sz="4800" spc="-300" dirty="0">
                <a:solidFill>
                  <a:schemeClr val="bg1"/>
                </a:solidFill>
              </a:rPr>
            </a:br>
            <a:r>
              <a:rPr lang="ko-KR" altLang="en-US" sz="4800" spc="-300" dirty="0">
                <a:solidFill>
                  <a:schemeClr val="bg1"/>
                </a:solidFill>
              </a:rPr>
              <a:t>애플리케이션</a:t>
            </a:r>
            <a:endParaRPr lang="en-US" altLang="ko-KR" sz="48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2946400" y="2437050"/>
            <a:ext cx="61569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637CD2-EEF9-42A2-95D3-9ED3AA9117FA}"/>
              </a:ext>
            </a:extLst>
          </p:cNvPr>
          <p:cNvSpPr/>
          <p:nvPr/>
        </p:nvSpPr>
        <p:spPr>
          <a:xfrm>
            <a:off x="10226351" y="6494106"/>
            <a:ext cx="1965649" cy="2985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1D29A19-6EF8-43D7-8C1F-9D67FABC1200}"/>
              </a:ext>
            </a:extLst>
          </p:cNvPr>
          <p:cNvCxnSpPr>
            <a:cxnSpLocks/>
          </p:cNvCxnSpPr>
          <p:nvPr/>
        </p:nvCxnSpPr>
        <p:spPr>
          <a:xfrm>
            <a:off x="2946400" y="4276010"/>
            <a:ext cx="61569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A8054CF-F07B-4826-BB72-F581C1583BA2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BE486-EA6B-4A63-89D4-61DFE1250320}"/>
              </a:ext>
            </a:extLst>
          </p:cNvPr>
          <p:cNvSpPr txBox="1"/>
          <p:nvPr/>
        </p:nvSpPr>
        <p:spPr>
          <a:xfrm>
            <a:off x="381742" y="213169"/>
            <a:ext cx="747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2.3</a:t>
            </a:r>
            <a:r>
              <a:rPr lang="ko-KR" alt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빅데이터 분석 알고리즘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CDE4CA7-42CC-43FD-83BB-E02E21014A75}"/>
              </a:ext>
            </a:extLst>
          </p:cNvPr>
          <p:cNvSpPr txBox="1"/>
          <p:nvPr/>
        </p:nvSpPr>
        <p:spPr>
          <a:xfrm>
            <a:off x="2115083" y="6288061"/>
            <a:ext cx="4012435" cy="346249"/>
          </a:xfrm>
          <a:prstGeom prst="rect">
            <a:avLst/>
          </a:prstGeom>
          <a:noFill/>
          <a:ln w="19050">
            <a:noFill/>
            <a:prstDash val="sysDash"/>
          </a:ln>
        </p:spPr>
        <p:txBody>
          <a:bodyPr wrap="square" rtlCol="0">
            <a:spAutoFit/>
          </a:bodyPr>
          <a:lstStyle/>
          <a:p>
            <a:pPr latinLnBrk="0">
              <a:lnSpc>
                <a:spcPct val="120000"/>
              </a:lnSpc>
              <a:defRPr/>
            </a:pPr>
            <a:r>
              <a:rPr lang="en-US" altLang="ko-KR" sz="1500" b="1" dirty="0">
                <a:solidFill>
                  <a:srgbClr val="6565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500" b="1" dirty="0">
                <a:solidFill>
                  <a:srgbClr val="6565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 </a:t>
            </a:r>
            <a:r>
              <a:rPr lang="en-US" altLang="ko-KR" sz="1500" b="1" dirty="0">
                <a:solidFill>
                  <a:srgbClr val="6565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2] </a:t>
            </a:r>
            <a:r>
              <a:rPr lang="ko-KR" altLang="en-US" sz="1500" b="1" dirty="0">
                <a:solidFill>
                  <a:srgbClr val="6565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어휘와 뉴스데이터 사용빈도 분석</a:t>
            </a:r>
            <a:endParaRPr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C51576-BAEC-E74B-95C4-EB1AB792764B}"/>
              </a:ext>
            </a:extLst>
          </p:cNvPr>
          <p:cNvSpPr/>
          <p:nvPr/>
        </p:nvSpPr>
        <p:spPr>
          <a:xfrm>
            <a:off x="10244517" y="6669056"/>
            <a:ext cx="1866563" cy="17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04F357-D036-B14C-81B3-47943C8CEFB5}"/>
              </a:ext>
            </a:extLst>
          </p:cNvPr>
          <p:cNvGrpSpPr/>
          <p:nvPr/>
        </p:nvGrpSpPr>
        <p:grpSpPr>
          <a:xfrm>
            <a:off x="457198" y="1208317"/>
            <a:ext cx="11277602" cy="1371804"/>
            <a:chOff x="452282" y="1140737"/>
            <a:chExt cx="11277602" cy="137180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2DE75D3-E1FD-BC4F-B651-75FE3E1EE8E1}"/>
                </a:ext>
              </a:extLst>
            </p:cNvPr>
            <p:cNvGrpSpPr/>
            <p:nvPr/>
          </p:nvGrpSpPr>
          <p:grpSpPr>
            <a:xfrm>
              <a:off x="457090" y="1329300"/>
              <a:ext cx="8024954" cy="951542"/>
              <a:chOff x="3372280" y="3744768"/>
              <a:chExt cx="8024954" cy="95154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AFA100-03AA-6846-A3CC-A704592CCB8D}"/>
                  </a:ext>
                </a:extLst>
              </p:cNvPr>
              <p:cNvSpPr txBox="1"/>
              <p:nvPr/>
            </p:nvSpPr>
            <p:spPr>
              <a:xfrm>
                <a:off x="3372280" y="3744768"/>
                <a:ext cx="80249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</a:t>
                </a:r>
                <a:r>
                  <a:rPr kumimoji="1" lang="en-US" altLang="ko-KR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  <a:r>
                  <a:rPr kumimoji="1" lang="ko-KR" altLang="en-US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ore-KR" altLang="en-US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보유한</a:t>
                </a:r>
                <a:r>
                  <a:rPr kumimoji="1" lang="ko-KR" altLang="en-US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모든 뉴스 데이터와 비교하여 </a:t>
                </a:r>
                <a:r>
                  <a:rPr kumimoji="1" lang="ko-KR" altLang="en-US" b="1" dirty="0">
                    <a:solidFill>
                      <a:srgbClr val="C0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사용빈도</a:t>
                </a:r>
                <a:r>
                  <a:rPr kumimoji="1" lang="ko-KR" altLang="en-US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를 확인 후 단어의 중요도를 분석</a:t>
                </a:r>
                <a:endParaRPr kumimoji="1" lang="ko-Kore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4FADE9-595F-374A-A9D2-41BE76BFF039}"/>
                  </a:ext>
                </a:extLst>
              </p:cNvPr>
              <p:cNvSpPr txBox="1"/>
              <p:nvPr/>
            </p:nvSpPr>
            <p:spPr>
              <a:xfrm>
                <a:off x="3372280" y="4326978"/>
                <a:ext cx="6587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2.</a:t>
                </a:r>
                <a:r>
                  <a:rPr kumimoji="1" lang="ko-KR" altLang="en-US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비교 분석한 </a:t>
                </a:r>
                <a:r>
                  <a:rPr kumimoji="1" lang="ko-Kore-KR" altLang="en-US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빈출</a:t>
                </a:r>
                <a:r>
                  <a:rPr kumimoji="1" lang="ko-KR" altLang="en-US" b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아웃라이어를 </a:t>
                </a:r>
                <a:r>
                  <a:rPr kumimoji="1" lang="ko-KR" altLang="en-US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상</a:t>
                </a:r>
                <a:r>
                  <a:rPr kumimoji="1" lang="en-US" altLang="ko-KR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중</a:t>
                </a:r>
                <a:r>
                  <a:rPr kumimoji="1" lang="en-US" altLang="ko-KR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하에 따라 </a:t>
                </a:r>
                <a:r>
                  <a:rPr kumimoji="1" lang="ko-KR" altLang="en-US" b="1" dirty="0">
                    <a:solidFill>
                      <a:srgbClr val="C0000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사용자에 제공</a:t>
                </a:r>
                <a:endParaRPr kumimoji="1" lang="ko-Kore-KR" altLang="en-US" b="1" dirty="0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21" name="사각형: 둥근 모서리 1">
              <a:extLst>
                <a:ext uri="{FF2B5EF4-FFF2-40B4-BE49-F238E27FC236}">
                  <a16:creationId xmlns:a16="http://schemas.microsoft.com/office/drawing/2014/main" id="{6C3A3837-9231-6346-B163-7BF5439AC203}"/>
                </a:ext>
              </a:extLst>
            </p:cNvPr>
            <p:cNvSpPr/>
            <p:nvPr/>
          </p:nvSpPr>
          <p:spPr>
            <a:xfrm>
              <a:off x="452282" y="1140737"/>
              <a:ext cx="11277602" cy="1371804"/>
            </a:xfrm>
            <a:prstGeom prst="roundRect">
              <a:avLst/>
            </a:prstGeom>
            <a:noFill/>
            <a:ln w="1905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FDDF415D-AB80-5045-8A73-B98169F19C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080" y="4933951"/>
            <a:ext cx="3548754" cy="199617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C814A99-CE15-4FCC-8581-77AFE516B16D}"/>
              </a:ext>
            </a:extLst>
          </p:cNvPr>
          <p:cNvGrpSpPr/>
          <p:nvPr/>
        </p:nvGrpSpPr>
        <p:grpSpPr>
          <a:xfrm>
            <a:off x="1237481" y="2729495"/>
            <a:ext cx="5759824" cy="3915336"/>
            <a:chOff x="336175" y="2768684"/>
            <a:chExt cx="5759824" cy="3915336"/>
          </a:xfrm>
        </p:grpSpPr>
        <p:graphicFrame>
          <p:nvGraphicFramePr>
            <p:cNvPr id="17" name="차트 16">
              <a:extLst>
                <a:ext uri="{FF2B5EF4-FFF2-40B4-BE49-F238E27FC236}">
                  <a16:creationId xmlns:a16="http://schemas.microsoft.com/office/drawing/2014/main" id="{EE3EE3C3-77F8-4EF6-9737-758C236DE24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64426985"/>
                </p:ext>
              </p:extLst>
            </p:nvPr>
          </p:nvGraphicFramePr>
          <p:xfrm>
            <a:off x="336175" y="2768684"/>
            <a:ext cx="5759824" cy="3915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1A39D0B-2B93-44DB-88B5-8A438C7D92BD}"/>
                </a:ext>
              </a:extLst>
            </p:cNvPr>
            <p:cNvSpPr/>
            <p:nvPr/>
          </p:nvSpPr>
          <p:spPr>
            <a:xfrm>
              <a:off x="1511707" y="4525612"/>
              <a:ext cx="4480560" cy="647700"/>
            </a:xfrm>
            <a:prstGeom prst="rect">
              <a:avLst/>
            </a:prstGeom>
            <a:solidFill>
              <a:srgbClr val="FFC000">
                <a:alpha val="52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AE8CAD-6FA3-4B14-8D45-A58531C07D7E}"/>
                </a:ext>
              </a:extLst>
            </p:cNvPr>
            <p:cNvSpPr txBox="1"/>
            <p:nvPr/>
          </p:nvSpPr>
          <p:spPr>
            <a:xfrm>
              <a:off x="1021080" y="4603241"/>
              <a:ext cx="8018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Base value</a:t>
              </a:r>
              <a:endParaRPr lang="ko-KR" altLang="en-US" sz="1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A8600F-EBED-4A55-9D51-E10C47F54C0D}"/>
                </a:ext>
              </a:extLst>
            </p:cNvPr>
            <p:cNvSpPr txBox="1"/>
            <p:nvPr/>
          </p:nvSpPr>
          <p:spPr>
            <a:xfrm>
              <a:off x="4678680" y="3456900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High outliers</a:t>
              </a:r>
              <a:endParaRPr lang="ko-KR" altLang="en-US" sz="1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B9A9EF-D11F-45E8-AC77-4267E43F85D2}"/>
                </a:ext>
              </a:extLst>
            </p:cNvPr>
            <p:cNvSpPr txBox="1"/>
            <p:nvPr/>
          </p:nvSpPr>
          <p:spPr>
            <a:xfrm>
              <a:off x="3926893" y="5385617"/>
              <a:ext cx="8915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Low outliers</a:t>
              </a:r>
              <a:endParaRPr lang="ko-KR" altLang="en-US" sz="1000" dirty="0"/>
            </a:p>
          </p:txBody>
        </p:sp>
      </p:grpSp>
      <p:sp>
        <p:nvSpPr>
          <p:cNvPr id="16" name="Rectangle 2">
            <a:extLst>
              <a:ext uri="{FF2B5EF4-FFF2-40B4-BE49-F238E27FC236}">
                <a16:creationId xmlns:a16="http://schemas.microsoft.com/office/drawing/2014/main" id="{A39F8506-1ED5-410B-9117-1487D450F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1512" y="1066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86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CDFF449-A4D1-5748-98D2-AC18E56DF074}"/>
              </a:ext>
            </a:extLst>
          </p:cNvPr>
          <p:cNvSpPr/>
          <p:nvPr/>
        </p:nvSpPr>
        <p:spPr>
          <a:xfrm>
            <a:off x="10244517" y="6669056"/>
            <a:ext cx="1866563" cy="17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8054CF-F07B-4826-BB72-F581C1583BA2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BE486-EA6B-4A63-89D4-61DFE1250320}"/>
              </a:ext>
            </a:extLst>
          </p:cNvPr>
          <p:cNvSpPr txBox="1"/>
          <p:nvPr/>
        </p:nvSpPr>
        <p:spPr>
          <a:xfrm>
            <a:off x="381742" y="213169"/>
            <a:ext cx="747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2.4 </a:t>
            </a:r>
            <a:r>
              <a:rPr lang="ko-KR" alt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음정 분석 알고리즘 </a:t>
            </a:r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(1)</a:t>
            </a:r>
            <a:endParaRPr lang="ko-KR" altLang="en-US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B5ED73-5672-41CF-90C0-14CEC6483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328530192">
            <a:extLst>
              <a:ext uri="{FF2B5EF4-FFF2-40B4-BE49-F238E27FC236}">
                <a16:creationId xmlns:a16="http://schemas.microsoft.com/office/drawing/2014/main" id="{D1D47D65-D553-4777-AF5B-07F6DE253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" y="1438158"/>
            <a:ext cx="5544344" cy="487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FAE31B-A254-4FA7-AD7F-73DF8E427E91}"/>
              </a:ext>
            </a:extLst>
          </p:cNvPr>
          <p:cNvSpPr txBox="1"/>
          <p:nvPr/>
        </p:nvSpPr>
        <p:spPr>
          <a:xfrm>
            <a:off x="1686677" y="6314236"/>
            <a:ext cx="3089509" cy="346249"/>
          </a:xfrm>
          <a:prstGeom prst="rect">
            <a:avLst/>
          </a:prstGeom>
          <a:noFill/>
          <a:ln w="19050">
            <a:noFill/>
            <a:prstDash val="sysDash"/>
          </a:ln>
        </p:spPr>
        <p:txBody>
          <a:bodyPr wrap="square" rtlCol="0">
            <a:spAutoFit/>
          </a:bodyPr>
          <a:lstStyle/>
          <a:p>
            <a:pPr latinLnBrk="0">
              <a:lnSpc>
                <a:spcPct val="120000"/>
              </a:lnSpc>
              <a:defRPr/>
            </a:pPr>
            <a:r>
              <a:rPr lang="en-US" altLang="ko-KR" sz="1500" b="1" dirty="0">
                <a:solidFill>
                  <a:srgbClr val="6565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500" b="1" dirty="0">
                <a:solidFill>
                  <a:srgbClr val="6565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 </a:t>
            </a:r>
            <a:r>
              <a:rPr lang="en-US" altLang="ko-KR" sz="1500" b="1" dirty="0">
                <a:solidFill>
                  <a:srgbClr val="6565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3] </a:t>
            </a:r>
            <a:r>
              <a:rPr lang="ko-KR" altLang="en-US" sz="1500" b="1" dirty="0">
                <a:solidFill>
                  <a:srgbClr val="6565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음성분석 알고리즘 순서도</a:t>
            </a:r>
            <a:endParaRPr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937619E-4978-ED45-A71C-EEC2A1ED04FB}"/>
              </a:ext>
            </a:extLst>
          </p:cNvPr>
          <p:cNvGrpSpPr/>
          <p:nvPr/>
        </p:nvGrpSpPr>
        <p:grpSpPr>
          <a:xfrm>
            <a:off x="3809144" y="1362798"/>
            <a:ext cx="8228976" cy="1775798"/>
            <a:chOff x="3302574" y="1527575"/>
            <a:chExt cx="7933837" cy="17757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94A040-9B3C-7145-9709-371E2F3912B7}"/>
                </a:ext>
              </a:extLst>
            </p:cNvPr>
            <p:cNvSpPr txBox="1"/>
            <p:nvPr/>
          </p:nvSpPr>
          <p:spPr>
            <a:xfrm>
              <a:off x="3521318" y="1676810"/>
              <a:ext cx="7496348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kumimoji="1" lang="ko-KR" altLang="en-US" b="1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수행과정은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ko-KR" altLang="en-US" b="1" dirty="0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분석</a:t>
              </a:r>
              <a:r>
                <a:rPr kumimoji="1" lang="en-US" altLang="ko-KR" b="1" dirty="0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kumimoji="1" lang="ko-KR" altLang="en-US" b="1" dirty="0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정규화</a:t>
              </a:r>
              <a:r>
                <a:rPr kumimoji="1" lang="en-US" altLang="ko-KR" b="1" dirty="0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kumimoji="1" lang="ko-KR" altLang="en-US" b="1" dirty="0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ko-KR" altLang="en-US" b="1" dirty="0" err="1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보간</a:t>
              </a:r>
              <a:r>
                <a:rPr kumimoji="1" lang="ko-KR" altLang="en-US" b="1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으로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이루어짐</a:t>
              </a:r>
              <a:endPara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342900" indent="-342900">
                <a:buAutoNum type="arabicPeriod"/>
              </a:pPr>
              <a:endPara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목소리 음정을 </a:t>
              </a:r>
              <a:r>
                <a:rPr kumimoji="1" lang="en-US" altLang="ko-KR" b="1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Parselmouth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라이브러리로 분석 후 </a:t>
              </a:r>
              <a:r>
                <a:rPr kumimoji="1" lang="ko-KR" altLang="en-US" b="1" dirty="0" err="1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정규화</a:t>
              </a:r>
              <a:r>
                <a:rPr kumimoji="1" lang="ko-KR" altLang="en-US" b="1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하여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음정 가공</a:t>
              </a:r>
              <a:endPara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342900" indent="-342900">
                <a:buAutoNum type="arabicPeriod"/>
              </a:pPr>
              <a:endPara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r>
                <a:rPr kumimoji="1" lang="en-US" altLang="ko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3.  </a:t>
              </a:r>
              <a:r>
                <a:rPr kumimoji="1" lang="ko-KR" altLang="en-US" b="1" dirty="0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선형보간법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으로 처리하여 원어민 음성과 사용자 음성의 결과를 분석</a:t>
              </a:r>
              <a:endPara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5" name="사각형: 둥근 모서리 1">
              <a:extLst>
                <a:ext uri="{FF2B5EF4-FFF2-40B4-BE49-F238E27FC236}">
                  <a16:creationId xmlns:a16="http://schemas.microsoft.com/office/drawing/2014/main" id="{A8C05EBF-25B1-D941-983E-C636F0722572}"/>
                </a:ext>
              </a:extLst>
            </p:cNvPr>
            <p:cNvSpPr/>
            <p:nvPr/>
          </p:nvSpPr>
          <p:spPr>
            <a:xfrm>
              <a:off x="3302574" y="1527575"/>
              <a:ext cx="7933837" cy="1775798"/>
            </a:xfrm>
            <a:prstGeom prst="roundRect">
              <a:avLst/>
            </a:prstGeom>
            <a:noFill/>
            <a:ln w="1905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A57E0D0-D6AB-B848-BCD2-1EC3DCCB46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761" y="5690270"/>
            <a:ext cx="2734319" cy="105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3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B6351A0-1515-6140-BF22-102BD04EDC18}"/>
              </a:ext>
            </a:extLst>
          </p:cNvPr>
          <p:cNvSpPr/>
          <p:nvPr/>
        </p:nvSpPr>
        <p:spPr>
          <a:xfrm>
            <a:off x="10244517" y="6669056"/>
            <a:ext cx="1866563" cy="17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8054CF-F07B-4826-BB72-F581C1583BA2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BE486-EA6B-4A63-89D4-61DFE1250320}"/>
              </a:ext>
            </a:extLst>
          </p:cNvPr>
          <p:cNvSpPr txBox="1"/>
          <p:nvPr/>
        </p:nvSpPr>
        <p:spPr>
          <a:xfrm>
            <a:off x="381742" y="213169"/>
            <a:ext cx="747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2.5 </a:t>
            </a:r>
            <a:r>
              <a:rPr lang="ko-KR" alt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음정 분석 알고리즘 </a:t>
            </a:r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(2)</a:t>
            </a:r>
            <a:endParaRPr lang="ko-KR" altLang="en-US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4B0F68C-7BAB-9E44-9E27-1333710D52C3}"/>
              </a:ext>
            </a:extLst>
          </p:cNvPr>
          <p:cNvGrpSpPr/>
          <p:nvPr/>
        </p:nvGrpSpPr>
        <p:grpSpPr>
          <a:xfrm>
            <a:off x="3228867" y="3732771"/>
            <a:ext cx="5734266" cy="2384184"/>
            <a:chOff x="2770715" y="3522702"/>
            <a:chExt cx="5734266" cy="238418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CDE4CA7-42CC-43FD-83BB-E02E21014A75}"/>
                </a:ext>
              </a:extLst>
            </p:cNvPr>
            <p:cNvSpPr txBox="1"/>
            <p:nvPr/>
          </p:nvSpPr>
          <p:spPr>
            <a:xfrm>
              <a:off x="4377742" y="5560637"/>
              <a:ext cx="3017150" cy="346249"/>
            </a:xfrm>
            <a:prstGeom prst="rect">
              <a:avLst/>
            </a:prstGeom>
            <a:noFill/>
            <a:ln w="19050"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20000"/>
                </a:lnSpc>
                <a:defRPr/>
              </a:pPr>
              <a:r>
                <a:rPr lang="en-US" altLang="ko-KR" sz="1500" b="1" dirty="0">
                  <a:solidFill>
                    <a:srgbClr val="65656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</a:t>
              </a:r>
              <a:r>
                <a:rPr lang="ko-KR" altLang="en-US" sz="1500" b="1" dirty="0">
                  <a:solidFill>
                    <a:srgbClr val="65656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그림 </a:t>
              </a:r>
              <a:r>
                <a:rPr lang="en-US" altLang="ko-KR" sz="1500" b="1" dirty="0">
                  <a:solidFill>
                    <a:srgbClr val="65656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4] </a:t>
              </a:r>
              <a:r>
                <a:rPr lang="ko-KR" altLang="en-US" sz="1500" b="1" dirty="0">
                  <a:solidFill>
                    <a:srgbClr val="65656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음정 아웃 </a:t>
              </a:r>
              <a:r>
                <a:rPr lang="ko-KR" altLang="en-US" sz="1500" b="1" dirty="0" err="1">
                  <a:solidFill>
                    <a:srgbClr val="65656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라이어</a:t>
              </a:r>
              <a:r>
                <a:rPr lang="ko-KR" altLang="en-US" sz="1500" b="1" dirty="0">
                  <a:solidFill>
                    <a:srgbClr val="65656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제거</a:t>
              </a:r>
              <a:endPara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145" name="_x328538688">
              <a:extLst>
                <a:ext uri="{FF2B5EF4-FFF2-40B4-BE49-F238E27FC236}">
                  <a16:creationId xmlns:a16="http://schemas.microsoft.com/office/drawing/2014/main" id="{B4624B7E-30A7-4863-95A0-CF739B90BE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0715" y="3522702"/>
              <a:ext cx="5734266" cy="2037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4">
            <a:extLst>
              <a:ext uri="{FF2B5EF4-FFF2-40B4-BE49-F238E27FC236}">
                <a16:creationId xmlns:a16="http://schemas.microsoft.com/office/drawing/2014/main" id="{D2B5ED73-5672-41CF-90C0-14CEC6483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5E69275-E749-C444-BBA0-E219BCED9A0A}"/>
              </a:ext>
            </a:extLst>
          </p:cNvPr>
          <p:cNvGrpSpPr/>
          <p:nvPr/>
        </p:nvGrpSpPr>
        <p:grpSpPr>
          <a:xfrm>
            <a:off x="457198" y="1186183"/>
            <a:ext cx="11277602" cy="2037934"/>
            <a:chOff x="452282" y="1140737"/>
            <a:chExt cx="11277602" cy="203793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AB2CA2-9134-0F44-AC00-22269F25ED17}"/>
                </a:ext>
              </a:extLst>
            </p:cNvPr>
            <p:cNvSpPr txBox="1"/>
            <p:nvPr/>
          </p:nvSpPr>
          <p:spPr>
            <a:xfrm>
              <a:off x="645718" y="1433717"/>
              <a:ext cx="7973658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간헐적으로 </a:t>
              </a:r>
              <a:r>
                <a:rPr kumimoji="1" lang="ko-KR" altLang="en-US" b="1" dirty="0" err="1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치찰음</a:t>
              </a:r>
              <a:r>
                <a:rPr kumimoji="1" lang="ko-KR" altLang="en-US" b="1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을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모음으로 인식함</a:t>
              </a:r>
              <a:endPara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342900" indent="-342900">
                <a:buAutoNum type="arabicPeriod"/>
              </a:pPr>
              <a:endPara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비정상적 수치의 </a:t>
              </a:r>
              <a:r>
                <a:rPr kumimoji="1" lang="ko-KR" altLang="en-US" b="1" dirty="0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아웃라이어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가 포함된 음높이 결과를 출력</a:t>
              </a:r>
              <a:endPara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342900" indent="-342900">
                <a:buAutoNum type="arabicPeriod"/>
              </a:pPr>
              <a:endPara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kumimoji="1" lang="ko-Kore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중앙값과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비교하여 </a:t>
              </a:r>
              <a:r>
                <a:rPr kumimoji="1" lang="en-US" altLang="ko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2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배 이상</a:t>
              </a:r>
              <a:r>
                <a:rPr kumimoji="1" lang="en-US" altLang="ko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en-US" altLang="ko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½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배 이하 음높이는 아웃라이어로 </a:t>
              </a:r>
              <a:r>
                <a:rPr kumimoji="1" lang="ko-KR" altLang="en-US" b="1" dirty="0">
                  <a:solidFill>
                    <a:srgbClr val="C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판단하여 제거</a:t>
              </a:r>
              <a:endParaRPr kumimoji="1" lang="ko-Kore-KR" altLang="en-US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2" name="사각형: 둥근 모서리 1">
              <a:extLst>
                <a:ext uri="{FF2B5EF4-FFF2-40B4-BE49-F238E27FC236}">
                  <a16:creationId xmlns:a16="http://schemas.microsoft.com/office/drawing/2014/main" id="{68E91DBC-0FDE-7D48-ACFF-C2086354F2A7}"/>
                </a:ext>
              </a:extLst>
            </p:cNvPr>
            <p:cNvSpPr/>
            <p:nvPr/>
          </p:nvSpPr>
          <p:spPr>
            <a:xfrm>
              <a:off x="452282" y="1140737"/>
              <a:ext cx="11277602" cy="2037934"/>
            </a:xfrm>
            <a:prstGeom prst="roundRect">
              <a:avLst/>
            </a:prstGeom>
            <a:noFill/>
            <a:ln w="1905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80C616F-8345-0B4B-8624-90DE30326B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761" y="5690270"/>
            <a:ext cx="2734319" cy="105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05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4BCB23-2DDE-42F0-BEF0-DA0CDF4BBA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-1016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E1D7F0C-C89D-4DC3-B8EF-5FBF765D56EF}"/>
              </a:ext>
            </a:extLst>
          </p:cNvPr>
          <p:cNvGrpSpPr/>
          <p:nvPr/>
        </p:nvGrpSpPr>
        <p:grpSpPr>
          <a:xfrm>
            <a:off x="1057895" y="2834640"/>
            <a:ext cx="4467890" cy="1188720"/>
            <a:chOff x="3862055" y="2831368"/>
            <a:chExt cx="4467890" cy="11887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EA9D601-163A-46FE-A27E-0DACD6DA0EDC}"/>
                </a:ext>
              </a:extLst>
            </p:cNvPr>
            <p:cNvSpPr txBox="1"/>
            <p:nvPr/>
          </p:nvSpPr>
          <p:spPr>
            <a:xfrm>
              <a:off x="5005380" y="3129461"/>
              <a:ext cx="20008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기대 효과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AAAE1B-B3E0-4769-B967-6C1168EF7ABA}"/>
                </a:ext>
              </a:extLst>
            </p:cNvPr>
            <p:cNvSpPr txBox="1"/>
            <p:nvPr/>
          </p:nvSpPr>
          <p:spPr>
            <a:xfrm>
              <a:off x="3862055" y="3129461"/>
              <a:ext cx="770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3,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8DC9AAD-767A-443D-9691-2EF940BFB9FB}"/>
                </a:ext>
              </a:extLst>
            </p:cNvPr>
            <p:cNvCxnSpPr>
              <a:cxnSpLocks/>
            </p:cNvCxnSpPr>
            <p:nvPr/>
          </p:nvCxnSpPr>
          <p:spPr>
            <a:xfrm>
              <a:off x="3862055" y="2831368"/>
              <a:ext cx="44678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FD450C6-434F-4FE8-ACAA-9AE2D7FF80B5}"/>
                </a:ext>
              </a:extLst>
            </p:cNvPr>
            <p:cNvCxnSpPr>
              <a:cxnSpLocks/>
            </p:cNvCxnSpPr>
            <p:nvPr/>
          </p:nvCxnSpPr>
          <p:spPr>
            <a:xfrm>
              <a:off x="3862055" y="4020088"/>
              <a:ext cx="44678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12">
            <a:extLst>
              <a:ext uri="{FF2B5EF4-FFF2-40B4-BE49-F238E27FC236}">
                <a16:creationId xmlns:a16="http://schemas.microsoft.com/office/drawing/2014/main" id="{ED33CE1D-0554-4A17-8A1A-8B3DE533553B}"/>
              </a:ext>
            </a:extLst>
          </p:cNvPr>
          <p:cNvSpPr/>
          <p:nvPr/>
        </p:nvSpPr>
        <p:spPr>
          <a:xfrm>
            <a:off x="6106160" y="0"/>
            <a:ext cx="6085839" cy="6858000"/>
          </a:xfrm>
          <a:prstGeom prst="rect">
            <a:avLst/>
          </a:prstGeom>
          <a:solidFill>
            <a:srgbClr val="262626">
              <a:alpha val="10196"/>
            </a:srgbClr>
          </a:solidFill>
          <a:ln w="6350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rtlCol="0" anchor="ctr">
            <a:noAutofit/>
          </a:bodyPr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5306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37371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848581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33D961-C652-C14A-9905-364BCC17F8A4}"/>
              </a:ext>
            </a:extLst>
          </p:cNvPr>
          <p:cNvGrpSpPr/>
          <p:nvPr/>
        </p:nvGrpSpPr>
        <p:grpSpPr>
          <a:xfrm>
            <a:off x="744971" y="5189424"/>
            <a:ext cx="2887651" cy="1243338"/>
            <a:chOff x="631683" y="5390664"/>
            <a:chExt cx="2887651" cy="124333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704391-43E1-BD4A-AF26-B71D1A30BDCD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자동으로 생성되는 문제를 통해 제작 및 관리비용을 절감하여 저렴하게 서비스 제공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B0B342-A656-9746-92C1-B679CAE34060}"/>
                </a:ext>
              </a:extLst>
            </p:cNvPr>
            <p:cNvSpPr txBox="1"/>
            <p:nvPr/>
          </p:nvSpPr>
          <p:spPr>
            <a:xfrm>
              <a:off x="1183276" y="5390664"/>
              <a:ext cx="178446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교육비 절감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A481E3E-5B92-DE45-BC2D-2F843BA1D6BE}"/>
              </a:ext>
            </a:extLst>
          </p:cNvPr>
          <p:cNvGrpSpPr/>
          <p:nvPr/>
        </p:nvGrpSpPr>
        <p:grpSpPr>
          <a:xfrm>
            <a:off x="4424192" y="5189424"/>
            <a:ext cx="3570208" cy="1243338"/>
            <a:chOff x="290413" y="5390664"/>
            <a:chExt cx="3570208" cy="124333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3CA0FB0-0346-E040-AE0E-2C612D8044E5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강세를  측정하는 서비스를 찾기 어려운 현 상황에서 발음 및 강세 분석을 시각화해 피드백 제공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860FCB-589F-774C-81FB-CA0246734F7D}"/>
                </a:ext>
              </a:extLst>
            </p:cNvPr>
            <p:cNvSpPr txBox="1"/>
            <p:nvPr/>
          </p:nvSpPr>
          <p:spPr>
            <a:xfrm>
              <a:off x="290413" y="5390664"/>
              <a:ext cx="357020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정확한 발음 및 강세 교정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B90DCDD-14A4-5944-B085-A438B2A6738F}"/>
              </a:ext>
            </a:extLst>
          </p:cNvPr>
          <p:cNvGrpSpPr/>
          <p:nvPr/>
        </p:nvGrpSpPr>
        <p:grpSpPr>
          <a:xfrm>
            <a:off x="8672665" y="5189424"/>
            <a:ext cx="2887651" cy="1458781"/>
            <a:chOff x="631683" y="5390664"/>
            <a:chExt cx="2887651" cy="145878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610B3A1-2B98-D741-85E6-434497234EB2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당일 뉴스의 메인 토픽과 관련된 영어 표현 및 어휘를 학습하게 하여 영어 면접이 필요한 취업준비생 및 이직자들의 어학능력 향상에 도움을 줌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8A6C045-F3AA-734D-A1E6-3E07CB4BB80D}"/>
                </a:ext>
              </a:extLst>
            </p:cNvPr>
            <p:cNvSpPr txBox="1"/>
            <p:nvPr/>
          </p:nvSpPr>
          <p:spPr>
            <a:xfrm>
              <a:off x="986116" y="5390664"/>
              <a:ext cx="217880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면접 능력</a:t>
              </a:r>
              <a:r>
                <a:rPr lang="en-US" altLang="ko-KR" sz="25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5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증대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E3A6936-449D-8D45-AEAE-C32F36E8C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0769">
            <a:off x="9144175" y="2351118"/>
            <a:ext cx="2015748" cy="1857848"/>
          </a:xfrm>
          <a:prstGeom prst="rect">
            <a:avLst/>
          </a:prstGeom>
        </p:spPr>
      </p:pic>
      <p:pic>
        <p:nvPicPr>
          <p:cNvPr id="13" name="그래픽 12" descr="음성">
            <a:extLst>
              <a:ext uri="{FF2B5EF4-FFF2-40B4-BE49-F238E27FC236}">
                <a16:creationId xmlns:a16="http://schemas.microsoft.com/office/drawing/2014/main" id="{C035AFE0-2D33-C744-A8C7-6F62A50AB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6669" y="1972063"/>
            <a:ext cx="2657565" cy="26575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58561DC-DF23-CA4E-8324-4F2979ABE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935" y="2027024"/>
            <a:ext cx="2172030" cy="217203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0A25302-C4FA-3A45-97EA-4B1923911081}"/>
              </a:ext>
            </a:extLst>
          </p:cNvPr>
          <p:cNvSpPr/>
          <p:nvPr/>
        </p:nvSpPr>
        <p:spPr>
          <a:xfrm>
            <a:off x="10244517" y="6669056"/>
            <a:ext cx="1866563" cy="17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B4D47F-3BED-2646-8963-116194F34E63}"/>
              </a:ext>
            </a:extLst>
          </p:cNvPr>
          <p:cNvSpPr txBox="1"/>
          <p:nvPr/>
        </p:nvSpPr>
        <p:spPr>
          <a:xfrm>
            <a:off x="381742" y="213169"/>
            <a:ext cx="747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3.</a:t>
            </a:r>
            <a:r>
              <a:rPr lang="ko-KR" alt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기대효과</a:t>
            </a:r>
          </a:p>
        </p:txBody>
      </p: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82182-A137-4743-83D4-FE511D8496B3}"/>
              </a:ext>
            </a:extLst>
          </p:cNvPr>
          <p:cNvSpPr txBox="1"/>
          <p:nvPr/>
        </p:nvSpPr>
        <p:spPr>
          <a:xfrm>
            <a:off x="1573058" y="2921168"/>
            <a:ext cx="8842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                                    ”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2194999" y="3075056"/>
            <a:ext cx="7840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시연을 시작하겠습니다</a:t>
            </a:r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4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89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12F7008-EFD1-46A1-90E0-C37E378D6E64}"/>
              </a:ext>
            </a:extLst>
          </p:cNvPr>
          <p:cNvSpPr/>
          <p:nvPr/>
        </p:nvSpPr>
        <p:spPr>
          <a:xfrm>
            <a:off x="-1016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F3BAEE-817D-4ADD-850B-9741B286BC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49CCC5-A6C6-4427-B887-ABA4E4399E0B}"/>
              </a:ext>
            </a:extLst>
          </p:cNvPr>
          <p:cNvCxnSpPr/>
          <p:nvPr/>
        </p:nvCxnSpPr>
        <p:spPr>
          <a:xfrm>
            <a:off x="457200" y="1858335"/>
            <a:ext cx="5638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2B9AA8-7F76-41AC-BDFD-1466CFBDD3F6}"/>
              </a:ext>
            </a:extLst>
          </p:cNvPr>
          <p:cNvSpPr txBox="1"/>
          <p:nvPr/>
        </p:nvSpPr>
        <p:spPr>
          <a:xfrm>
            <a:off x="568960" y="1055113"/>
            <a:ext cx="108234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FAB3F1-19E5-4885-AB94-E1E103E57374}"/>
              </a:ext>
            </a:extLst>
          </p:cNvPr>
          <p:cNvGrpSpPr/>
          <p:nvPr/>
        </p:nvGrpSpPr>
        <p:grpSpPr>
          <a:xfrm>
            <a:off x="767634" y="2745123"/>
            <a:ext cx="4769566" cy="707886"/>
            <a:chOff x="767634" y="2258812"/>
            <a:chExt cx="4505406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EEEDF0-282B-438C-ABC0-502CC3664B6B}"/>
                </a:ext>
              </a:extLst>
            </p:cNvPr>
            <p:cNvSpPr txBox="1"/>
            <p:nvPr/>
          </p:nvSpPr>
          <p:spPr>
            <a:xfrm>
              <a:off x="1815823" y="2330825"/>
              <a:ext cx="329184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100" spc="-300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프로젝트 개발 동기</a:t>
              </a:r>
            </a:p>
          </p:txBody>
        </p:sp>
        <p:sp>
          <p:nvSpPr>
            <p:cNvPr id="8" name="양쪽 대괄호 7">
              <a:extLst>
                <a:ext uri="{FF2B5EF4-FFF2-40B4-BE49-F238E27FC236}">
                  <a16:creationId xmlns:a16="http://schemas.microsoft.com/office/drawing/2014/main" id="{D2A997A7-4526-4DF2-8132-A3980CE44B53}"/>
                </a:ext>
              </a:extLst>
            </p:cNvPr>
            <p:cNvSpPr/>
            <p:nvPr/>
          </p:nvSpPr>
          <p:spPr>
            <a:xfrm>
              <a:off x="1574800" y="2286002"/>
              <a:ext cx="3698240" cy="660376"/>
            </a:xfrm>
            <a:prstGeom prst="bracketPair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182BD7-8E16-41D3-8371-84522BC32261}"/>
                </a:ext>
              </a:extLst>
            </p:cNvPr>
            <p:cNvSpPr txBox="1"/>
            <p:nvPr/>
          </p:nvSpPr>
          <p:spPr>
            <a:xfrm>
              <a:off x="767634" y="2258812"/>
              <a:ext cx="44094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1</a:t>
              </a:r>
              <a:endParaRPr lang="ko-KR" altLang="en-US" sz="4000" b="1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1407239-E533-406C-8B2D-43721447C7AA}"/>
              </a:ext>
            </a:extLst>
          </p:cNvPr>
          <p:cNvGrpSpPr/>
          <p:nvPr/>
        </p:nvGrpSpPr>
        <p:grpSpPr>
          <a:xfrm>
            <a:off x="767634" y="3847434"/>
            <a:ext cx="4769566" cy="721336"/>
            <a:chOff x="767634" y="2286002"/>
            <a:chExt cx="4505406" cy="72133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3D33AD-DDF5-416B-A5BC-1DDA675FA9F0}"/>
                </a:ext>
              </a:extLst>
            </p:cNvPr>
            <p:cNvSpPr txBox="1"/>
            <p:nvPr/>
          </p:nvSpPr>
          <p:spPr>
            <a:xfrm>
              <a:off x="1815823" y="2330825"/>
              <a:ext cx="329184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100" spc="-300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주요기술 설명</a:t>
              </a:r>
            </a:p>
          </p:txBody>
        </p:sp>
        <p:sp>
          <p:nvSpPr>
            <p:cNvPr id="30" name="양쪽 대괄호 29">
              <a:extLst>
                <a:ext uri="{FF2B5EF4-FFF2-40B4-BE49-F238E27FC236}">
                  <a16:creationId xmlns:a16="http://schemas.microsoft.com/office/drawing/2014/main" id="{3328FE8E-891A-4282-9A19-5EC735DBB501}"/>
                </a:ext>
              </a:extLst>
            </p:cNvPr>
            <p:cNvSpPr/>
            <p:nvPr/>
          </p:nvSpPr>
          <p:spPr>
            <a:xfrm>
              <a:off x="1574800" y="2286002"/>
              <a:ext cx="3698240" cy="660376"/>
            </a:xfrm>
            <a:prstGeom prst="bracketPair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3A2805-AEE2-4029-86C6-BCA6349DE35B}"/>
                </a:ext>
              </a:extLst>
            </p:cNvPr>
            <p:cNvSpPr txBox="1"/>
            <p:nvPr/>
          </p:nvSpPr>
          <p:spPr>
            <a:xfrm>
              <a:off x="767634" y="2299452"/>
              <a:ext cx="4500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2</a:t>
              </a:r>
              <a:endParaRPr lang="ko-KR" altLang="en-US" sz="4000" b="1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EEAD7E-6389-4AE7-A8EC-EDBC75C6280A}"/>
              </a:ext>
            </a:extLst>
          </p:cNvPr>
          <p:cNvGrpSpPr/>
          <p:nvPr/>
        </p:nvGrpSpPr>
        <p:grpSpPr>
          <a:xfrm>
            <a:off x="767634" y="4937097"/>
            <a:ext cx="4769566" cy="721336"/>
            <a:chOff x="767634" y="2286002"/>
            <a:chExt cx="4505406" cy="72133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94A38F6-390A-491C-AD6B-42E44DC53AF4}"/>
                </a:ext>
              </a:extLst>
            </p:cNvPr>
            <p:cNvSpPr txBox="1"/>
            <p:nvPr/>
          </p:nvSpPr>
          <p:spPr>
            <a:xfrm>
              <a:off x="1815823" y="2330825"/>
              <a:ext cx="329184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100" spc="-300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기대 효과</a:t>
              </a:r>
            </a:p>
          </p:txBody>
        </p:sp>
        <p:sp>
          <p:nvSpPr>
            <p:cNvPr id="34" name="양쪽 대괄호 33">
              <a:extLst>
                <a:ext uri="{FF2B5EF4-FFF2-40B4-BE49-F238E27FC236}">
                  <a16:creationId xmlns:a16="http://schemas.microsoft.com/office/drawing/2014/main" id="{780CDAEC-1A90-4666-A57B-7EBBE0FCB92D}"/>
                </a:ext>
              </a:extLst>
            </p:cNvPr>
            <p:cNvSpPr/>
            <p:nvPr/>
          </p:nvSpPr>
          <p:spPr>
            <a:xfrm>
              <a:off x="1574800" y="2286002"/>
              <a:ext cx="3698240" cy="660376"/>
            </a:xfrm>
            <a:prstGeom prst="bracketPair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EA91D3D-1041-4AA0-847E-E5A221A758C3}"/>
                </a:ext>
              </a:extLst>
            </p:cNvPr>
            <p:cNvSpPr txBox="1"/>
            <p:nvPr/>
          </p:nvSpPr>
          <p:spPr>
            <a:xfrm>
              <a:off x="767634" y="2299452"/>
              <a:ext cx="4439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3</a:t>
              </a:r>
              <a:endParaRPr lang="ko-KR" altLang="en-US" sz="4000" b="1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51D9FE9-AF1B-4DDC-8ED0-FBA545B22E9B}"/>
              </a:ext>
            </a:extLst>
          </p:cNvPr>
          <p:cNvSpPr/>
          <p:nvPr/>
        </p:nvSpPr>
        <p:spPr>
          <a:xfrm>
            <a:off x="6106160" y="0"/>
            <a:ext cx="6085839" cy="6858000"/>
          </a:xfrm>
          <a:prstGeom prst="rect">
            <a:avLst/>
          </a:prstGeom>
          <a:solidFill>
            <a:srgbClr val="262626">
              <a:alpha val="10196"/>
            </a:srgbClr>
          </a:solidFill>
          <a:ln w="6350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rtlCol="0" anchor="ctr">
            <a:noAutofit/>
          </a:bodyPr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5224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0B6FEC1-B5EF-F84A-B72F-C1C1F8A903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494286" y="3116298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개발 동기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2">
            <a:extLst>
              <a:ext uri="{FF2B5EF4-FFF2-40B4-BE49-F238E27FC236}">
                <a16:creationId xmlns:a16="http://schemas.microsoft.com/office/drawing/2014/main" id="{720E9E50-1B52-4172-A062-B9379AC4E204}"/>
              </a:ext>
            </a:extLst>
          </p:cNvPr>
          <p:cNvSpPr/>
          <p:nvPr/>
        </p:nvSpPr>
        <p:spPr>
          <a:xfrm>
            <a:off x="6106160" y="0"/>
            <a:ext cx="6085839" cy="6858000"/>
          </a:xfrm>
          <a:prstGeom prst="rect">
            <a:avLst/>
          </a:prstGeom>
          <a:solidFill>
            <a:srgbClr val="262626">
              <a:alpha val="10196"/>
            </a:srgbClr>
          </a:solidFill>
          <a:ln w="6350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rtlCol="0" anchor="ctr">
            <a:noAutofit/>
          </a:bodyPr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629083"/>
            <a:chOff x="2028825" y="5485953"/>
            <a:chExt cx="2038350" cy="629083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955634" y="5562125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493FFD-AB5F-4DF3-B0E5-31DC25C25869}"/>
                </a:ext>
              </a:extLst>
            </p:cNvPr>
            <p:cNvSpPr txBox="1"/>
            <p:nvPr/>
          </p:nvSpPr>
          <p:spPr>
            <a:xfrm>
              <a:off x="3000102" y="5853426"/>
              <a:ext cx="184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629083"/>
            <a:chOff x="2028825" y="5485953"/>
            <a:chExt cx="2038350" cy="629083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955635" y="5581204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A28911-F4B6-41C3-9E12-2D92D41EC68A}"/>
                </a:ext>
              </a:extLst>
            </p:cNvPr>
            <p:cNvSpPr txBox="1"/>
            <p:nvPr/>
          </p:nvSpPr>
          <p:spPr>
            <a:xfrm>
              <a:off x="3000102" y="5853426"/>
              <a:ext cx="184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629083"/>
            <a:chOff x="2028825" y="5485953"/>
            <a:chExt cx="2038350" cy="629083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955635" y="5581204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EAC466-B539-41B7-B7D7-0A51F52DF5D1}"/>
                </a:ext>
              </a:extLst>
            </p:cNvPr>
            <p:cNvSpPr txBox="1"/>
            <p:nvPr/>
          </p:nvSpPr>
          <p:spPr>
            <a:xfrm>
              <a:off x="3000102" y="5853426"/>
              <a:ext cx="184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73429" y="5541147"/>
            <a:ext cx="2038350" cy="629083"/>
            <a:chOff x="2028825" y="5485953"/>
            <a:chExt cx="2038350" cy="629083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955635" y="5581204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928FA3-0F17-416B-AC6A-EBD6FF94D3E1}"/>
                </a:ext>
              </a:extLst>
            </p:cNvPr>
            <p:cNvSpPr txBox="1"/>
            <p:nvPr/>
          </p:nvSpPr>
          <p:spPr>
            <a:xfrm>
              <a:off x="3000102" y="5853426"/>
              <a:ext cx="184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923787" y="144256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다양한 표현법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3539838" y="1442563"/>
            <a:ext cx="2470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글의 흐름 파악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6155890" y="1442563"/>
            <a:ext cx="2071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트렌디한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어휘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16CAD-9960-4710-8E82-C72E2003B406}"/>
              </a:ext>
            </a:extLst>
          </p:cNvPr>
          <p:cNvSpPr txBox="1"/>
          <p:nvPr/>
        </p:nvSpPr>
        <p:spPr>
          <a:xfrm flipH="1">
            <a:off x="8771942" y="1442563"/>
            <a:ext cx="249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배경 지식 증가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custGeom>
            <a:avLst/>
            <a:gdLst>
              <a:gd name="connsiteX0" fmla="*/ 0 w 2519028"/>
              <a:gd name="connsiteY0" fmla="*/ 0 h 3358703"/>
              <a:gd name="connsiteX1" fmla="*/ 2519028 w 2519028"/>
              <a:gd name="connsiteY1" fmla="*/ 0 h 3358703"/>
              <a:gd name="connsiteX2" fmla="*/ 2519028 w 2519028"/>
              <a:gd name="connsiteY2" fmla="*/ 3358703 h 3358703"/>
              <a:gd name="connsiteX3" fmla="*/ 0 w 2519028"/>
              <a:gd name="connsiteY3" fmla="*/ 3358703 h 3358703"/>
              <a:gd name="connsiteX4" fmla="*/ 0 w 2519028"/>
              <a:gd name="connsiteY4" fmla="*/ 0 h 335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9028" h="3358703" fill="none" extrusionOk="0">
                <a:moveTo>
                  <a:pt x="0" y="0"/>
                </a:moveTo>
                <a:cubicBezTo>
                  <a:pt x="1149386" y="166429"/>
                  <a:pt x="1655903" y="88759"/>
                  <a:pt x="2519028" y="0"/>
                </a:cubicBezTo>
                <a:cubicBezTo>
                  <a:pt x="2399653" y="381105"/>
                  <a:pt x="2588810" y="3004129"/>
                  <a:pt x="2519028" y="3358703"/>
                </a:cubicBezTo>
                <a:cubicBezTo>
                  <a:pt x="1580624" y="3215076"/>
                  <a:pt x="372802" y="3512836"/>
                  <a:pt x="0" y="3358703"/>
                </a:cubicBezTo>
                <a:cubicBezTo>
                  <a:pt x="55200" y="2267340"/>
                  <a:pt x="157852" y="1280466"/>
                  <a:pt x="0" y="0"/>
                </a:cubicBezTo>
                <a:close/>
              </a:path>
              <a:path w="2519028" h="3358703" stroke="0" extrusionOk="0">
                <a:moveTo>
                  <a:pt x="0" y="0"/>
                </a:moveTo>
                <a:cubicBezTo>
                  <a:pt x="619501" y="77430"/>
                  <a:pt x="1307992" y="24190"/>
                  <a:pt x="2519028" y="0"/>
                </a:cubicBezTo>
                <a:cubicBezTo>
                  <a:pt x="2388604" y="656887"/>
                  <a:pt x="2518405" y="2973548"/>
                  <a:pt x="2519028" y="3358703"/>
                </a:cubicBezTo>
                <a:cubicBezTo>
                  <a:pt x="1588977" y="3478173"/>
                  <a:pt x="780549" y="3266159"/>
                  <a:pt x="0" y="3358703"/>
                </a:cubicBezTo>
                <a:cubicBezTo>
                  <a:pt x="-80068" y="2769454"/>
                  <a:pt x="51255" y="1282902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0906851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custGeom>
            <a:avLst/>
            <a:gdLst>
              <a:gd name="connsiteX0" fmla="*/ 0 w 2519028"/>
              <a:gd name="connsiteY0" fmla="*/ 0 h 3358703"/>
              <a:gd name="connsiteX1" fmla="*/ 2519028 w 2519028"/>
              <a:gd name="connsiteY1" fmla="*/ 0 h 3358703"/>
              <a:gd name="connsiteX2" fmla="*/ 2519028 w 2519028"/>
              <a:gd name="connsiteY2" fmla="*/ 3358703 h 3358703"/>
              <a:gd name="connsiteX3" fmla="*/ 0 w 2519028"/>
              <a:gd name="connsiteY3" fmla="*/ 3358703 h 3358703"/>
              <a:gd name="connsiteX4" fmla="*/ 0 w 2519028"/>
              <a:gd name="connsiteY4" fmla="*/ 0 h 335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9028" h="3358703" fill="none" extrusionOk="0">
                <a:moveTo>
                  <a:pt x="0" y="0"/>
                </a:moveTo>
                <a:cubicBezTo>
                  <a:pt x="1049647" y="-84088"/>
                  <a:pt x="1865558" y="-115922"/>
                  <a:pt x="2519028" y="0"/>
                </a:cubicBezTo>
                <a:cubicBezTo>
                  <a:pt x="2377961" y="741763"/>
                  <a:pt x="2384662" y="1790251"/>
                  <a:pt x="2519028" y="3358703"/>
                </a:cubicBezTo>
                <a:cubicBezTo>
                  <a:pt x="2175392" y="3312777"/>
                  <a:pt x="933796" y="3241453"/>
                  <a:pt x="0" y="3358703"/>
                </a:cubicBezTo>
                <a:cubicBezTo>
                  <a:pt x="112030" y="2423140"/>
                  <a:pt x="-129921" y="1636156"/>
                  <a:pt x="0" y="0"/>
                </a:cubicBezTo>
                <a:close/>
              </a:path>
              <a:path w="2519028" h="3358703" stroke="0" extrusionOk="0">
                <a:moveTo>
                  <a:pt x="0" y="0"/>
                </a:moveTo>
                <a:cubicBezTo>
                  <a:pt x="1238052" y="48260"/>
                  <a:pt x="1457719" y="25992"/>
                  <a:pt x="2519028" y="0"/>
                </a:cubicBezTo>
                <a:cubicBezTo>
                  <a:pt x="2617858" y="1218872"/>
                  <a:pt x="2357129" y="2873805"/>
                  <a:pt x="2519028" y="3358703"/>
                </a:cubicBezTo>
                <a:cubicBezTo>
                  <a:pt x="1523037" y="3326755"/>
                  <a:pt x="614617" y="3381605"/>
                  <a:pt x="0" y="3358703"/>
                </a:cubicBezTo>
                <a:cubicBezTo>
                  <a:pt x="113262" y="2773857"/>
                  <a:pt x="121807" y="10436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087610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custGeom>
            <a:avLst/>
            <a:gdLst>
              <a:gd name="connsiteX0" fmla="*/ 0 w 2519028"/>
              <a:gd name="connsiteY0" fmla="*/ 0 h 3358703"/>
              <a:gd name="connsiteX1" fmla="*/ 2519028 w 2519028"/>
              <a:gd name="connsiteY1" fmla="*/ 0 h 3358703"/>
              <a:gd name="connsiteX2" fmla="*/ 2519028 w 2519028"/>
              <a:gd name="connsiteY2" fmla="*/ 3358703 h 3358703"/>
              <a:gd name="connsiteX3" fmla="*/ 0 w 2519028"/>
              <a:gd name="connsiteY3" fmla="*/ 3358703 h 3358703"/>
              <a:gd name="connsiteX4" fmla="*/ 0 w 2519028"/>
              <a:gd name="connsiteY4" fmla="*/ 0 h 335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9028" h="3358703" fill="none" extrusionOk="0">
                <a:moveTo>
                  <a:pt x="0" y="0"/>
                </a:moveTo>
                <a:cubicBezTo>
                  <a:pt x="976166" y="-36217"/>
                  <a:pt x="1294876" y="148863"/>
                  <a:pt x="2519028" y="0"/>
                </a:cubicBezTo>
                <a:cubicBezTo>
                  <a:pt x="2434801" y="375389"/>
                  <a:pt x="2626027" y="1897040"/>
                  <a:pt x="2519028" y="3358703"/>
                </a:cubicBezTo>
                <a:cubicBezTo>
                  <a:pt x="2185712" y="3240940"/>
                  <a:pt x="950778" y="3272966"/>
                  <a:pt x="0" y="3358703"/>
                </a:cubicBezTo>
                <a:cubicBezTo>
                  <a:pt x="26811" y="2521299"/>
                  <a:pt x="2690" y="1002347"/>
                  <a:pt x="0" y="0"/>
                </a:cubicBezTo>
                <a:close/>
              </a:path>
              <a:path w="2519028" h="3358703" stroke="0" extrusionOk="0">
                <a:moveTo>
                  <a:pt x="0" y="0"/>
                </a:moveTo>
                <a:cubicBezTo>
                  <a:pt x="326726" y="162614"/>
                  <a:pt x="2054625" y="24799"/>
                  <a:pt x="2519028" y="0"/>
                </a:cubicBezTo>
                <a:cubicBezTo>
                  <a:pt x="2435647" y="650040"/>
                  <a:pt x="2570626" y="1763696"/>
                  <a:pt x="2519028" y="3358703"/>
                </a:cubicBezTo>
                <a:cubicBezTo>
                  <a:pt x="1587549" y="3456381"/>
                  <a:pt x="1193753" y="3337129"/>
                  <a:pt x="0" y="3358703"/>
                </a:cubicBezTo>
                <a:cubicBezTo>
                  <a:pt x="-149486" y="2554652"/>
                  <a:pt x="107163" y="948621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09101877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custGeom>
            <a:avLst/>
            <a:gdLst>
              <a:gd name="connsiteX0" fmla="*/ 0 w 2519028"/>
              <a:gd name="connsiteY0" fmla="*/ 0 h 3358703"/>
              <a:gd name="connsiteX1" fmla="*/ 2519028 w 2519028"/>
              <a:gd name="connsiteY1" fmla="*/ 0 h 3358703"/>
              <a:gd name="connsiteX2" fmla="*/ 2519028 w 2519028"/>
              <a:gd name="connsiteY2" fmla="*/ 3358703 h 3358703"/>
              <a:gd name="connsiteX3" fmla="*/ 0 w 2519028"/>
              <a:gd name="connsiteY3" fmla="*/ 3358703 h 3358703"/>
              <a:gd name="connsiteX4" fmla="*/ 0 w 2519028"/>
              <a:gd name="connsiteY4" fmla="*/ 0 h 335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9028" h="3358703" fill="none" extrusionOk="0">
                <a:moveTo>
                  <a:pt x="0" y="0"/>
                </a:moveTo>
                <a:cubicBezTo>
                  <a:pt x="263002" y="-98501"/>
                  <a:pt x="1272020" y="-19663"/>
                  <a:pt x="2519028" y="0"/>
                </a:cubicBezTo>
                <a:cubicBezTo>
                  <a:pt x="2459914" y="1012093"/>
                  <a:pt x="2455690" y="2099774"/>
                  <a:pt x="2519028" y="3358703"/>
                </a:cubicBezTo>
                <a:cubicBezTo>
                  <a:pt x="1759524" y="3260210"/>
                  <a:pt x="967092" y="3509320"/>
                  <a:pt x="0" y="3358703"/>
                </a:cubicBezTo>
                <a:cubicBezTo>
                  <a:pt x="-152592" y="2465364"/>
                  <a:pt x="51767" y="1271013"/>
                  <a:pt x="0" y="0"/>
                </a:cubicBezTo>
                <a:close/>
              </a:path>
              <a:path w="2519028" h="3358703" stroke="0" extrusionOk="0">
                <a:moveTo>
                  <a:pt x="0" y="0"/>
                </a:moveTo>
                <a:cubicBezTo>
                  <a:pt x="946700" y="-160275"/>
                  <a:pt x="1930266" y="64852"/>
                  <a:pt x="2519028" y="0"/>
                </a:cubicBezTo>
                <a:cubicBezTo>
                  <a:pt x="2435500" y="761411"/>
                  <a:pt x="2539301" y="1931546"/>
                  <a:pt x="2519028" y="3358703"/>
                </a:cubicBezTo>
                <a:cubicBezTo>
                  <a:pt x="1833543" y="3352570"/>
                  <a:pt x="294349" y="3392167"/>
                  <a:pt x="0" y="3358703"/>
                </a:cubicBezTo>
                <a:cubicBezTo>
                  <a:pt x="64858" y="2455315"/>
                  <a:pt x="98245" y="1168563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7911187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B73C82-7E58-B04B-BA30-8A94BA7BF6A6}"/>
              </a:ext>
            </a:extLst>
          </p:cNvPr>
          <p:cNvSpPr txBox="1"/>
          <p:nvPr/>
        </p:nvSpPr>
        <p:spPr>
          <a:xfrm>
            <a:off x="875104" y="5816601"/>
            <a:ext cx="91294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영어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뉴스는 수준이 높아 많은 이점에도 사용자들의 </a:t>
            </a:r>
            <a:r>
              <a:rPr kumimoji="1" lang="ko-KR" altLang="en-US" sz="25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접근성이 낮음</a:t>
            </a:r>
            <a:endParaRPr kumimoji="1" lang="ko-Kore-KR" altLang="en-US" sz="25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837099-D1E6-1641-B97C-76D52378D14A}"/>
              </a:ext>
            </a:extLst>
          </p:cNvPr>
          <p:cNvSpPr txBox="1"/>
          <p:nvPr/>
        </p:nvSpPr>
        <p:spPr>
          <a:xfrm>
            <a:off x="878826" y="2502393"/>
            <a:ext cx="234534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매일 새로운 이슈를 </a:t>
            </a:r>
            <a:endParaRPr lang="en-US" altLang="ko-KR" sz="2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통해 다양한 표현법을 익힐 수 있음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829C7A-7658-0744-97B0-0CD2E5911D86}"/>
              </a:ext>
            </a:extLst>
          </p:cNvPr>
          <p:cNvSpPr txBox="1"/>
          <p:nvPr/>
        </p:nvSpPr>
        <p:spPr>
          <a:xfrm>
            <a:off x="3537622" y="2502393"/>
            <a:ext cx="245235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영문뉴스 기사는 </a:t>
            </a:r>
            <a:endParaRPr lang="en-US" altLang="ko-KR" sz="2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전형적인 흐름도 </a:t>
            </a:r>
            <a:endParaRPr lang="en-US" altLang="ko-KR" sz="2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반복이 숨어있음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CECF07-FE6A-D143-8698-E3B03CE0AF9C}"/>
              </a:ext>
            </a:extLst>
          </p:cNvPr>
          <p:cNvSpPr txBox="1"/>
          <p:nvPr/>
        </p:nvSpPr>
        <p:spPr>
          <a:xfrm>
            <a:off x="6182992" y="2529305"/>
            <a:ext cx="2452352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ore-KR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최근 이슈를 자연스럽게 영어로 접할 수 있어 각 분야의 자주 활용되는 필수 어휘를 배울 수 있음</a:t>
            </a:r>
            <a:endParaRPr lang="ko-KR" altLang="en-US" sz="2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CE4EFD-B219-084F-B367-821BF91978E7}"/>
              </a:ext>
            </a:extLst>
          </p:cNvPr>
          <p:cNvSpPr txBox="1"/>
          <p:nvPr/>
        </p:nvSpPr>
        <p:spPr>
          <a:xfrm>
            <a:off x="8866428" y="2502393"/>
            <a:ext cx="245235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증가하는 배경지식을 통해 단어의 뜻을 </a:t>
            </a:r>
            <a:br>
              <a:rPr lang="en-US" altLang="ko-KR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유추 할 수 있음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C680767-FE89-244F-94D6-18EF1ED25726}"/>
              </a:ext>
            </a:extLst>
          </p:cNvPr>
          <p:cNvSpPr/>
          <p:nvPr/>
        </p:nvSpPr>
        <p:spPr>
          <a:xfrm>
            <a:off x="10244517" y="6669056"/>
            <a:ext cx="1866563" cy="17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EA6EC1-878F-D14D-9F0F-FA97929F74D7}"/>
              </a:ext>
            </a:extLst>
          </p:cNvPr>
          <p:cNvSpPr txBox="1"/>
          <p:nvPr/>
        </p:nvSpPr>
        <p:spPr>
          <a:xfrm>
            <a:off x="381742" y="213169"/>
            <a:ext cx="747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1.1</a:t>
            </a:r>
            <a:r>
              <a:rPr lang="ko-KR" alt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영어 뉴스 학습을 통한 장점</a:t>
            </a:r>
          </a:p>
        </p:txBody>
      </p:sp>
      <p:sp>
        <p:nvSpPr>
          <p:cNvPr id="39" name="사각형: 둥근 모서리 1">
            <a:extLst>
              <a:ext uri="{FF2B5EF4-FFF2-40B4-BE49-F238E27FC236}">
                <a16:creationId xmlns:a16="http://schemas.microsoft.com/office/drawing/2014/main" id="{03F681E1-6461-0C4D-AB51-89DECAAFA2F3}"/>
              </a:ext>
            </a:extLst>
          </p:cNvPr>
          <p:cNvSpPr/>
          <p:nvPr/>
        </p:nvSpPr>
        <p:spPr>
          <a:xfrm>
            <a:off x="721507" y="5718271"/>
            <a:ext cx="10789842" cy="714462"/>
          </a:xfrm>
          <a:prstGeom prst="roundRect">
            <a:avLst/>
          </a:prstGeom>
          <a:noFill/>
          <a:ln w="190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33645B84-D359-2443-835D-F9A36C2DEFFE}"/>
              </a:ext>
            </a:extLst>
          </p:cNvPr>
          <p:cNvSpPr/>
          <p:nvPr/>
        </p:nvSpPr>
        <p:spPr>
          <a:xfrm>
            <a:off x="1753154" y="1398327"/>
            <a:ext cx="8405258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A05DB182-7C47-6E47-9CF1-B81D44876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1018576"/>
              </p:ext>
            </p:extLst>
          </p:nvPr>
        </p:nvGraphicFramePr>
        <p:xfrm>
          <a:off x="2199132" y="1514548"/>
          <a:ext cx="7793735" cy="4678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7C5792F-A89E-A74B-B30B-4EABEB67F7A8}"/>
              </a:ext>
            </a:extLst>
          </p:cNvPr>
          <p:cNvSpPr/>
          <p:nvPr/>
        </p:nvSpPr>
        <p:spPr>
          <a:xfrm>
            <a:off x="10244517" y="6669056"/>
            <a:ext cx="1866563" cy="17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549292-F27E-6A46-8B89-043BC53A2D6E}"/>
              </a:ext>
            </a:extLst>
          </p:cNvPr>
          <p:cNvSpPr txBox="1"/>
          <p:nvPr/>
        </p:nvSpPr>
        <p:spPr>
          <a:xfrm>
            <a:off x="2379059" y="6476151"/>
            <a:ext cx="9812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출처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영어단어의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강세위치가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 발음의 이해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가능성에 미치는 영향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한국교원대 석사학위논문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|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김재연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|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F5733-B386-3448-AC6A-E5E09C7F1BEB}"/>
              </a:ext>
            </a:extLst>
          </p:cNvPr>
          <p:cNvSpPr txBox="1"/>
          <p:nvPr/>
        </p:nvSpPr>
        <p:spPr>
          <a:xfrm>
            <a:off x="381742" y="213169"/>
            <a:ext cx="747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1.2</a:t>
            </a:r>
            <a:r>
              <a:rPr lang="ko-KR" alt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강세의 중요성</a:t>
            </a:r>
          </a:p>
        </p:txBody>
      </p:sp>
    </p:spTree>
    <p:extLst>
      <p:ext uri="{BB962C8B-B14F-4D97-AF65-F5344CB8AC3E}">
        <p14:creationId xmlns:p14="http://schemas.microsoft.com/office/powerpoint/2010/main" val="1498743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1636204" y="1155407"/>
            <a:ext cx="6997813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8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Lorem Ipsum is simply dummy text of the printing and typesetting industry</a:t>
            </a:r>
          </a:p>
        </p:txBody>
      </p:sp>
      <p:sp>
        <p:nvSpPr>
          <p:cNvPr id="3" name="텍스트 개체 틀 3"/>
          <p:cNvSpPr txBox="1">
            <a:spLocks/>
          </p:cNvSpPr>
          <p:nvPr/>
        </p:nvSpPr>
        <p:spPr>
          <a:xfrm>
            <a:off x="2807335" y="200206"/>
            <a:ext cx="4494820" cy="738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>
                <a:solidFill>
                  <a:schemeClr val="bg1"/>
                </a:solidFill>
              </a:rPr>
              <a:t>SLIDE MAIN TITLE</a:t>
            </a:r>
          </a:p>
        </p:txBody>
      </p:sp>
      <p:sp>
        <p:nvSpPr>
          <p:cNvPr id="4" name="Freeform 9"/>
          <p:cNvSpPr>
            <a:spLocks/>
          </p:cNvSpPr>
          <p:nvPr/>
        </p:nvSpPr>
        <p:spPr bwMode="auto">
          <a:xfrm flipH="1">
            <a:off x="6213524" y="2918823"/>
            <a:ext cx="1955800" cy="830584"/>
          </a:xfrm>
          <a:custGeom>
            <a:avLst/>
            <a:gdLst>
              <a:gd name="T0" fmla="*/ 1232 w 1232"/>
              <a:gd name="T1" fmla="*/ 0 h 485"/>
              <a:gd name="T2" fmla="*/ 0 w 1232"/>
              <a:gd name="T3" fmla="*/ 0 h 485"/>
              <a:gd name="T4" fmla="*/ 616 w 1232"/>
              <a:gd name="T5" fmla="*/ 485 h 485"/>
              <a:gd name="T6" fmla="*/ 1232 w 1232"/>
              <a:gd name="T7" fmla="*/ 0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2" h="485">
                <a:moveTo>
                  <a:pt x="1232" y="0"/>
                </a:moveTo>
                <a:lnTo>
                  <a:pt x="0" y="0"/>
                </a:lnTo>
                <a:lnTo>
                  <a:pt x="616" y="485"/>
                </a:lnTo>
                <a:lnTo>
                  <a:pt x="1232" y="0"/>
                </a:lnTo>
                <a:close/>
              </a:path>
            </a:pathLst>
          </a:custGeom>
          <a:solidFill>
            <a:srgbClr val="E357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200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191966" y="701002"/>
            <a:ext cx="8021162" cy="221291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150000"/>
              </a:lnSpc>
            </a:pPr>
            <a:r>
              <a:rPr lang="ko-KR" altLang="en-US" sz="2400" dirty="0">
                <a:effectLst/>
                <a:latin typeface="+mn-ea"/>
                <a:ea typeface="+mn-ea"/>
                <a:cs typeface="MV Boli" panose="02000500030200090000" pitchFamily="2" charset="0"/>
              </a:rPr>
              <a:t>빅데이터를 활용한</a:t>
            </a:r>
            <a:endParaRPr lang="en-US" altLang="ko-KR" sz="2400" dirty="0">
              <a:effectLst/>
              <a:latin typeface="+mn-ea"/>
              <a:ea typeface="+mn-ea"/>
              <a:cs typeface="MV Boli" panose="02000500030200090000" pitchFamily="2" charset="0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3800" dirty="0">
                <a:solidFill>
                  <a:srgbClr val="E357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MV Boli" panose="02000500030200090000" pitchFamily="2" charset="0"/>
              </a:rPr>
              <a:t>영어뉴스 학습 애플리케이션</a:t>
            </a:r>
            <a:br>
              <a:rPr lang="en-US" altLang="ko-KR" sz="3800" dirty="0">
                <a:solidFill>
                  <a:srgbClr val="E357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MV Boli" panose="02000500030200090000" pitchFamily="2" charset="0"/>
              </a:rPr>
            </a:br>
            <a:r>
              <a:rPr lang="en-US" altLang="ko-KR" sz="3800" dirty="0">
                <a:solidFill>
                  <a:srgbClr val="E357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MV Boli" panose="02000500030200090000" pitchFamily="2" charset="0"/>
              </a:rPr>
              <a:t>(</a:t>
            </a:r>
            <a:r>
              <a:rPr lang="ko-KR" altLang="en-US" sz="3800" dirty="0">
                <a:solidFill>
                  <a:srgbClr val="E357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MV Boli" panose="02000500030200090000" pitchFamily="2" charset="0"/>
              </a:rPr>
              <a:t>자연어처리</a:t>
            </a:r>
            <a:r>
              <a:rPr lang="en-US" altLang="ko-KR" sz="3800" dirty="0">
                <a:solidFill>
                  <a:srgbClr val="E357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MV Boli" panose="02000500030200090000" pitchFamily="2" charset="0"/>
              </a:rPr>
              <a:t>, </a:t>
            </a:r>
            <a:r>
              <a:rPr lang="ko-KR" altLang="en-US" sz="3800" dirty="0">
                <a:solidFill>
                  <a:srgbClr val="E357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MV Boli" panose="02000500030200090000" pitchFamily="2" charset="0"/>
              </a:rPr>
              <a:t>강세분석</a:t>
            </a:r>
            <a:r>
              <a:rPr lang="en-US" altLang="ko-KR" sz="3800" dirty="0">
                <a:solidFill>
                  <a:srgbClr val="E357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MV Boli" panose="02000500030200090000" pitchFamily="2" charset="0"/>
              </a:rPr>
              <a:t>)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191966" y="5005699"/>
            <a:ext cx="8153706" cy="7774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최신이슈와 영어를 동시에 습득할 수 있고</a:t>
            </a:r>
            <a:b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기존에 없는 강세교정 시스템을 갖춘 애플리케이션 </a:t>
            </a:r>
            <a:endParaRPr lang="en-US" altLang="ko-KR" sz="1800" dirty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6" name="Group 7"/>
          <p:cNvGrpSpPr/>
          <p:nvPr/>
        </p:nvGrpSpPr>
        <p:grpSpPr>
          <a:xfrm>
            <a:off x="4353558" y="4092616"/>
            <a:ext cx="5712822" cy="397066"/>
            <a:chOff x="4852510" y="4127500"/>
            <a:chExt cx="3649508" cy="397066"/>
          </a:xfrm>
        </p:grpSpPr>
        <p:sp>
          <p:nvSpPr>
            <p:cNvPr id="17" name="Rectangle 2"/>
            <p:cNvSpPr/>
            <p:nvPr/>
          </p:nvSpPr>
          <p:spPr>
            <a:xfrm>
              <a:off x="4852510" y="4127500"/>
              <a:ext cx="3649508" cy="397066"/>
            </a:xfrm>
            <a:prstGeom prst="rect">
              <a:avLst/>
            </a:prstGeom>
            <a:noFill/>
            <a:ln w="34925">
              <a:solidFill>
                <a:srgbClr val="E357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4980467" y="4181133"/>
              <a:ext cx="3383522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800" dirty="0">
                  <a:solidFill>
                    <a:srgbClr val="E35740"/>
                  </a:solidFill>
                  <a:effectLst/>
                  <a:latin typeface="Calibri" panose="020F0502020204030204" pitchFamily="34" charset="0"/>
                </a:rPr>
                <a:t>Big Data </a:t>
              </a:r>
              <a:r>
                <a:rPr lang="ko-KR" altLang="en-US" sz="1800" dirty="0">
                  <a:solidFill>
                    <a:srgbClr val="E35740"/>
                  </a:solidFill>
                  <a:effectLst/>
                  <a:latin typeface="Calibri" panose="020F0502020204030204" pitchFamily="34" charset="0"/>
                </a:rPr>
                <a:t>기반 사용자 맞춤형 시스템</a:t>
              </a:r>
              <a:endParaRPr lang="en-US" altLang="ko-KR" sz="1800" dirty="0">
                <a:solidFill>
                  <a:srgbClr val="E35740"/>
                </a:solidFill>
                <a:effectLst/>
                <a:latin typeface="Calibri" panose="020F0502020204030204" pitchFamily="34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C562AA2-E300-46D7-B6FE-37480A319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91" y="2031999"/>
            <a:ext cx="2283809" cy="39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96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수첩, 노트북, 맥북, 개념의, 컵, 커피, 작업 영역, 가제트, 기술, 무선, 인터넷, 테이블">
            <a:extLst>
              <a:ext uri="{FF2B5EF4-FFF2-40B4-BE49-F238E27FC236}">
                <a16:creationId xmlns:a16="http://schemas.microsoft.com/office/drawing/2014/main" id="{672556D5-9DC7-4AE4-B6D9-CD83C5CA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52" y="0"/>
            <a:ext cx="103192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-1016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91961" y="3104290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주요 기술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2">
            <a:extLst>
              <a:ext uri="{FF2B5EF4-FFF2-40B4-BE49-F238E27FC236}">
                <a16:creationId xmlns:a16="http://schemas.microsoft.com/office/drawing/2014/main" id="{BB337A9B-E3B9-4796-98BF-2B23E0390924}"/>
              </a:ext>
            </a:extLst>
          </p:cNvPr>
          <p:cNvSpPr/>
          <p:nvPr/>
        </p:nvSpPr>
        <p:spPr>
          <a:xfrm>
            <a:off x="6106160" y="0"/>
            <a:ext cx="6085839" cy="6858000"/>
          </a:xfrm>
          <a:prstGeom prst="rect">
            <a:avLst/>
          </a:prstGeom>
          <a:solidFill>
            <a:srgbClr val="262626">
              <a:alpha val="10196"/>
            </a:srgbClr>
          </a:solidFill>
          <a:ln w="6350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rtlCol="0" anchor="ctr">
            <a:noAutofit/>
          </a:bodyPr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398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F80607A-2C35-4144-BEAF-CC42EDE4226E}"/>
              </a:ext>
            </a:extLst>
          </p:cNvPr>
          <p:cNvSpPr/>
          <p:nvPr/>
        </p:nvSpPr>
        <p:spPr>
          <a:xfrm>
            <a:off x="10244517" y="6669056"/>
            <a:ext cx="1866563" cy="17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9B08FD-FF0B-4CBC-968C-BBA3C5C12088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6006D8-D477-43FE-BAFC-5ECC05B6E57D}"/>
              </a:ext>
            </a:extLst>
          </p:cNvPr>
          <p:cNvSpPr txBox="1"/>
          <p:nvPr/>
        </p:nvSpPr>
        <p:spPr>
          <a:xfrm>
            <a:off x="381742" y="213169"/>
            <a:ext cx="747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2.1 </a:t>
            </a:r>
            <a:r>
              <a:rPr lang="ko-KR" alt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시스템구성도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F73FD67-B29F-423B-B09B-162EFDC7BAA8}"/>
              </a:ext>
            </a:extLst>
          </p:cNvPr>
          <p:cNvGrpSpPr/>
          <p:nvPr/>
        </p:nvGrpSpPr>
        <p:grpSpPr>
          <a:xfrm>
            <a:off x="3353049" y="1468227"/>
            <a:ext cx="2140373" cy="1419897"/>
            <a:chOff x="9808464" y="901764"/>
            <a:chExt cx="2109216" cy="1495934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78B3D1-72C9-4150-A399-A8C07DF02D91}"/>
                </a:ext>
              </a:extLst>
            </p:cNvPr>
            <p:cNvSpPr/>
            <p:nvPr/>
          </p:nvSpPr>
          <p:spPr>
            <a:xfrm>
              <a:off x="9808464" y="1166360"/>
              <a:ext cx="2109216" cy="12313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8668" indent="-118668"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Apache Web Server</a:t>
              </a:r>
            </a:p>
            <a:p>
              <a:pPr marL="118668" indent="-118668"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HTML5</a:t>
              </a:r>
            </a:p>
            <a:p>
              <a:pPr marL="118668" indent="-118668">
                <a:buFont typeface="Arial" panose="020B0604020202020204" pitchFamily="34" charset="0"/>
                <a:buChar char="•"/>
              </a:pPr>
              <a:r>
                <a:rPr lang="en-US" altLang="ko-KR" sz="10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SpringFramework</a:t>
              </a: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18668" indent="-118668"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Amazon Web Service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10AC8F1-40F5-439C-AC55-F6656DF215E6}"/>
                </a:ext>
              </a:extLst>
            </p:cNvPr>
            <p:cNvSpPr/>
            <p:nvPr/>
          </p:nvSpPr>
          <p:spPr>
            <a:xfrm>
              <a:off x="9808464" y="901764"/>
              <a:ext cx="2109216" cy="264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3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Web Server</a:t>
              </a:r>
              <a:endParaRPr lang="ko-KR" altLang="en-US" sz="83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C657BC4-7F3D-4546-AD72-3D9BA4CEFDD0}"/>
              </a:ext>
            </a:extLst>
          </p:cNvPr>
          <p:cNvGrpSpPr/>
          <p:nvPr/>
        </p:nvGrpSpPr>
        <p:grpSpPr>
          <a:xfrm>
            <a:off x="5771831" y="1448566"/>
            <a:ext cx="3678767" cy="3440660"/>
            <a:chOff x="5771734" y="1858494"/>
            <a:chExt cx="2109219" cy="322830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22F2F2A-2188-457E-8BDC-A126A3CFFE4E}"/>
                </a:ext>
              </a:extLst>
            </p:cNvPr>
            <p:cNvSpPr/>
            <p:nvPr/>
          </p:nvSpPr>
          <p:spPr>
            <a:xfrm>
              <a:off x="5771734" y="2123090"/>
              <a:ext cx="2109216" cy="29637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t"/>
            <a:lstStyle/>
            <a:p>
              <a:endParaRPr lang="ko-KR" altLang="en-US" sz="83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FF696FB-CD83-49CE-9224-A532E0E0DB55}"/>
                </a:ext>
              </a:extLst>
            </p:cNvPr>
            <p:cNvSpPr/>
            <p:nvPr/>
          </p:nvSpPr>
          <p:spPr>
            <a:xfrm>
              <a:off x="5771737" y="1858494"/>
              <a:ext cx="2109216" cy="264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3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Web Application Server</a:t>
              </a:r>
              <a:endParaRPr lang="ko-KR" altLang="en-US" sz="83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7DAA44-3224-49C3-86CD-8C5D927045E1}"/>
              </a:ext>
            </a:extLst>
          </p:cNvPr>
          <p:cNvGrpSpPr/>
          <p:nvPr/>
        </p:nvGrpSpPr>
        <p:grpSpPr>
          <a:xfrm>
            <a:off x="5766532" y="5156884"/>
            <a:ext cx="1769089" cy="1098813"/>
            <a:chOff x="9808464" y="901764"/>
            <a:chExt cx="2109217" cy="2091371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52DE32A-08EB-47C6-9947-BBBE5055C96A}"/>
                </a:ext>
              </a:extLst>
            </p:cNvPr>
            <p:cNvSpPr/>
            <p:nvPr/>
          </p:nvSpPr>
          <p:spPr>
            <a:xfrm>
              <a:off x="9808465" y="1166360"/>
              <a:ext cx="2109216" cy="18267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3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E7066E6-29AC-4932-A9D4-BB5137F329FE}"/>
                </a:ext>
              </a:extLst>
            </p:cNvPr>
            <p:cNvSpPr/>
            <p:nvPr/>
          </p:nvSpPr>
          <p:spPr>
            <a:xfrm>
              <a:off x="9808464" y="901764"/>
              <a:ext cx="2109216" cy="35257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3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Server(RDBMS)</a:t>
              </a:r>
              <a:endParaRPr lang="ko-KR" altLang="en-US" sz="83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04BAF84-4126-451B-9736-DBDFF81C6288}"/>
              </a:ext>
            </a:extLst>
          </p:cNvPr>
          <p:cNvGrpSpPr/>
          <p:nvPr/>
        </p:nvGrpSpPr>
        <p:grpSpPr>
          <a:xfrm>
            <a:off x="7708173" y="5156884"/>
            <a:ext cx="1769093" cy="1098813"/>
            <a:chOff x="9808464" y="795949"/>
            <a:chExt cx="2109217" cy="2197186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915DDB8-A59E-49D8-929A-FFF2F15171F6}"/>
                </a:ext>
              </a:extLst>
            </p:cNvPr>
            <p:cNvSpPr/>
            <p:nvPr/>
          </p:nvSpPr>
          <p:spPr>
            <a:xfrm>
              <a:off x="9808465" y="1166360"/>
              <a:ext cx="2109216" cy="18267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3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811FBCB-43CD-4BED-BC70-395D83C3871C}"/>
                </a:ext>
              </a:extLst>
            </p:cNvPr>
            <p:cNvSpPr/>
            <p:nvPr/>
          </p:nvSpPr>
          <p:spPr>
            <a:xfrm>
              <a:off x="9808464" y="795949"/>
              <a:ext cx="2109216" cy="3704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3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Server(NoSQL)</a:t>
              </a:r>
              <a:endParaRPr lang="ko-KR" altLang="en-US" sz="83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8" name="Picture 20" descr="MySQL] 4. 데이터의 추가, 삭제, 갱신">
            <a:extLst>
              <a:ext uri="{FF2B5EF4-FFF2-40B4-BE49-F238E27FC236}">
                <a16:creationId xmlns:a16="http://schemas.microsoft.com/office/drawing/2014/main" id="{0764DA28-B64C-4C4A-A7ED-EADF61729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149" y="5952151"/>
            <a:ext cx="662658" cy="30354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2" descr="01. MongoDB(몽고디비) Study - NoSQL 이란? 그리고 MongoDB 소개">
            <a:extLst>
              <a:ext uri="{FF2B5EF4-FFF2-40B4-BE49-F238E27FC236}">
                <a16:creationId xmlns:a16="http://schemas.microsoft.com/office/drawing/2014/main" id="{FB6FD331-A114-4FB7-8301-FD33E9B22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651" y="6013892"/>
            <a:ext cx="935180" cy="22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원통형 70">
            <a:extLst>
              <a:ext uri="{FF2B5EF4-FFF2-40B4-BE49-F238E27FC236}">
                <a16:creationId xmlns:a16="http://schemas.microsoft.com/office/drawing/2014/main" id="{80D72284-A7BE-4556-A154-B7666283424B}"/>
              </a:ext>
            </a:extLst>
          </p:cNvPr>
          <p:cNvSpPr/>
          <p:nvPr/>
        </p:nvSpPr>
        <p:spPr>
          <a:xfrm>
            <a:off x="8629417" y="5385113"/>
            <a:ext cx="805484" cy="584985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2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endParaRPr lang="en-US" altLang="ko-KR" sz="622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62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정보</a:t>
            </a:r>
          </a:p>
        </p:txBody>
      </p:sp>
      <p:sp>
        <p:nvSpPr>
          <p:cNvPr id="74" name="원통형 73">
            <a:extLst>
              <a:ext uri="{FF2B5EF4-FFF2-40B4-BE49-F238E27FC236}">
                <a16:creationId xmlns:a16="http://schemas.microsoft.com/office/drawing/2014/main" id="{AFD0D7C0-9DBE-4410-A185-D9E934E7A6C1}"/>
              </a:ext>
            </a:extLst>
          </p:cNvPr>
          <p:cNvSpPr/>
          <p:nvPr/>
        </p:nvSpPr>
        <p:spPr>
          <a:xfrm>
            <a:off x="5811441" y="5385113"/>
            <a:ext cx="805484" cy="584985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2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정보</a:t>
            </a:r>
          </a:p>
        </p:txBody>
      </p:sp>
      <p:sp>
        <p:nvSpPr>
          <p:cNvPr id="75" name="원통형 74">
            <a:extLst>
              <a:ext uri="{FF2B5EF4-FFF2-40B4-BE49-F238E27FC236}">
                <a16:creationId xmlns:a16="http://schemas.microsoft.com/office/drawing/2014/main" id="{A0D956BE-E518-47AA-9B5B-3BA74973B882}"/>
              </a:ext>
            </a:extLst>
          </p:cNvPr>
          <p:cNvSpPr/>
          <p:nvPr/>
        </p:nvSpPr>
        <p:spPr>
          <a:xfrm>
            <a:off x="6688841" y="5385113"/>
            <a:ext cx="805484" cy="584985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22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영단어</a:t>
            </a:r>
            <a:r>
              <a:rPr lang="ko-KR" altLang="en-US" sz="62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정보</a:t>
            </a:r>
          </a:p>
        </p:txBody>
      </p:sp>
      <p:sp>
        <p:nvSpPr>
          <p:cNvPr id="76" name="원통형 75">
            <a:extLst>
              <a:ext uri="{FF2B5EF4-FFF2-40B4-BE49-F238E27FC236}">
                <a16:creationId xmlns:a16="http://schemas.microsoft.com/office/drawing/2014/main" id="{67E51E00-496A-4E81-8237-824BB5724733}"/>
              </a:ext>
            </a:extLst>
          </p:cNvPr>
          <p:cNvSpPr/>
          <p:nvPr/>
        </p:nvSpPr>
        <p:spPr>
          <a:xfrm>
            <a:off x="7766756" y="5385916"/>
            <a:ext cx="805484" cy="584985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2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기사</a:t>
            </a:r>
            <a:endParaRPr lang="en-US" altLang="ko-KR" sz="622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62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추출 정보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6D2F778-17CB-482E-95F4-14A6D6BAAC9F}"/>
              </a:ext>
            </a:extLst>
          </p:cNvPr>
          <p:cNvSpPr/>
          <p:nvPr/>
        </p:nvSpPr>
        <p:spPr>
          <a:xfrm>
            <a:off x="5915806" y="2039605"/>
            <a:ext cx="3415405" cy="34388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18668" indent="-118668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학습 결과 데이터를 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분석하여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맞춤형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컨텐츠 제공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9BF0100-A8CF-4FDD-988D-316A603DC465}"/>
              </a:ext>
            </a:extLst>
          </p:cNvPr>
          <p:cNvCxnSpPr>
            <a:cxnSpLocks/>
          </p:cNvCxnSpPr>
          <p:nvPr/>
        </p:nvCxnSpPr>
        <p:spPr>
          <a:xfrm>
            <a:off x="5492104" y="2926955"/>
            <a:ext cx="284337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2A50727-EFC0-4C0C-8779-37FE48B0DCAB}"/>
              </a:ext>
            </a:extLst>
          </p:cNvPr>
          <p:cNvSpPr/>
          <p:nvPr/>
        </p:nvSpPr>
        <p:spPr>
          <a:xfrm>
            <a:off x="5895184" y="3774960"/>
            <a:ext cx="3414071" cy="34247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18668" indent="-118668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수집한 뉴스에서 추출한 단어 및 표현을 활용하여 </a:t>
            </a:r>
            <a:b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컨텐츠 생성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7DCC15C-D683-426F-802B-3FB32A3EB0BE}"/>
              </a:ext>
            </a:extLst>
          </p:cNvPr>
          <p:cNvSpPr/>
          <p:nvPr/>
        </p:nvSpPr>
        <p:spPr>
          <a:xfrm>
            <a:off x="5915788" y="1865510"/>
            <a:ext cx="1319207" cy="174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ko-KR" altLang="en-US" sz="62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분석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A6DCE2F-A8E9-4953-B6E9-910EA704D2BE}"/>
              </a:ext>
            </a:extLst>
          </p:cNvPr>
          <p:cNvSpPr/>
          <p:nvPr/>
        </p:nvSpPr>
        <p:spPr>
          <a:xfrm>
            <a:off x="5895182" y="3585511"/>
            <a:ext cx="1339814" cy="1898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ko-KR" altLang="en-US" sz="62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컨텐츠 생성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77239E7-2A21-4514-B517-763249F9A479}"/>
              </a:ext>
            </a:extLst>
          </p:cNvPr>
          <p:cNvSpPr/>
          <p:nvPr/>
        </p:nvSpPr>
        <p:spPr>
          <a:xfrm>
            <a:off x="5900316" y="2731800"/>
            <a:ext cx="3414072" cy="704663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18668" indent="-118668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뉴스를 수집하여 유용한 단어 및 표현을 추출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668" indent="-118668">
              <a:buFont typeface="Arial" panose="020B0604020202020204" pitchFamily="34" charset="0"/>
              <a:buChar char="•"/>
            </a:pPr>
            <a:r>
              <a:rPr lang="en-US" altLang="ko-KR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Jsoup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활용한 웹 </a:t>
            </a:r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668" indent="-118668">
              <a:buFont typeface="Arial" panose="020B0604020202020204" pitchFamily="34" charset="0"/>
              <a:buChar char="•"/>
            </a:pPr>
            <a:r>
              <a:rPr lang="en-US" altLang="ko-KR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CoreNLP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활용한 영어 자연어 처리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668" indent="-118668"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Papago</a:t>
            </a:r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활용한 한영 번역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C0372A7-F49E-437A-B198-B38911D4F5E4}"/>
              </a:ext>
            </a:extLst>
          </p:cNvPr>
          <p:cNvSpPr/>
          <p:nvPr/>
        </p:nvSpPr>
        <p:spPr>
          <a:xfrm>
            <a:off x="5900305" y="2542160"/>
            <a:ext cx="1338494" cy="188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ko-KR" altLang="en-US" sz="62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 기사 수집 및 분석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73EDF60-2CAD-495D-86B4-E570FE13C954}"/>
              </a:ext>
            </a:extLst>
          </p:cNvPr>
          <p:cNvCxnSpPr>
            <a:cxnSpLocks/>
          </p:cNvCxnSpPr>
          <p:nvPr/>
        </p:nvCxnSpPr>
        <p:spPr>
          <a:xfrm>
            <a:off x="6615981" y="4895196"/>
            <a:ext cx="0" cy="251126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A086DFA-ADA4-4C67-8865-8150BE41FE64}"/>
              </a:ext>
            </a:extLst>
          </p:cNvPr>
          <p:cNvSpPr/>
          <p:nvPr/>
        </p:nvSpPr>
        <p:spPr>
          <a:xfrm>
            <a:off x="5898990" y="4391110"/>
            <a:ext cx="3414065" cy="42834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18668" indent="-118668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발음 및 강세를 분석하여 평가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668" indent="-118668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웨이브 넷 기반 </a:t>
            </a:r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음성합성기술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활용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E31BB8F-6F89-45EC-B116-A4E2E3509F57}"/>
              </a:ext>
            </a:extLst>
          </p:cNvPr>
          <p:cNvSpPr/>
          <p:nvPr/>
        </p:nvSpPr>
        <p:spPr>
          <a:xfrm>
            <a:off x="5898978" y="4203109"/>
            <a:ext cx="1338494" cy="188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ko-KR" altLang="en-US" sz="62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발음</a:t>
            </a:r>
            <a:r>
              <a:rPr lang="en-US" altLang="ko-KR" sz="62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62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강세 분석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74A71E9-0933-4A42-AF94-C5789A4E8346}"/>
              </a:ext>
            </a:extLst>
          </p:cNvPr>
          <p:cNvSpPr txBox="1"/>
          <p:nvPr/>
        </p:nvSpPr>
        <p:spPr>
          <a:xfrm>
            <a:off x="8061449" y="1764686"/>
            <a:ext cx="1415822" cy="24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8695" indent="-118695">
              <a:buFont typeface="Arial" panose="020B0604020202020204" pitchFamily="34" charset="0"/>
              <a:buChar char="•"/>
            </a:pPr>
            <a:r>
              <a:rPr lang="en-US" altLang="ko-KR" sz="83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Apache Tomcat                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DE5B8A5-A108-4A3F-9D48-35D9454CE07B}"/>
              </a:ext>
            </a:extLst>
          </p:cNvPr>
          <p:cNvCxnSpPr>
            <a:cxnSpLocks/>
          </p:cNvCxnSpPr>
          <p:nvPr/>
        </p:nvCxnSpPr>
        <p:spPr>
          <a:xfrm>
            <a:off x="8650374" y="4891010"/>
            <a:ext cx="0" cy="251126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98DA8382-0A0F-4855-AD42-5991AA1B0DAB}"/>
              </a:ext>
            </a:extLst>
          </p:cNvPr>
          <p:cNvGrpSpPr/>
          <p:nvPr/>
        </p:nvGrpSpPr>
        <p:grpSpPr>
          <a:xfrm>
            <a:off x="1150099" y="2795284"/>
            <a:ext cx="1356003" cy="1295587"/>
            <a:chOff x="9808464" y="901764"/>
            <a:chExt cx="2109216" cy="1289651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122418A-11A2-4503-9D1C-A23C086DEA8E}"/>
                </a:ext>
              </a:extLst>
            </p:cNvPr>
            <p:cNvSpPr/>
            <p:nvPr/>
          </p:nvSpPr>
          <p:spPr>
            <a:xfrm>
              <a:off x="9808464" y="1166360"/>
              <a:ext cx="2109216" cy="102505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83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FF22C3F-D3A6-446A-9189-E203370A6A3C}"/>
                </a:ext>
              </a:extLst>
            </p:cNvPr>
            <p:cNvSpPr/>
            <p:nvPr/>
          </p:nvSpPr>
          <p:spPr>
            <a:xfrm>
              <a:off x="9808464" y="901764"/>
              <a:ext cx="2109216" cy="264596"/>
            </a:xfrm>
            <a:prstGeom prst="rect">
              <a:avLst/>
            </a:prstGeom>
            <a:grp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3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</a:t>
              </a:r>
            </a:p>
          </p:txBody>
        </p:sp>
      </p:grpSp>
      <p:pic>
        <p:nvPicPr>
          <p:cNvPr id="100" name="Picture 42" descr="학생 - 무료 컴퓨터개 아이콘">
            <a:extLst>
              <a:ext uri="{FF2B5EF4-FFF2-40B4-BE49-F238E27FC236}">
                <a16:creationId xmlns:a16="http://schemas.microsoft.com/office/drawing/2014/main" id="{8DE6FBC1-8C12-4F15-A269-87FC0E6F8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54" y="3123399"/>
            <a:ext cx="984688" cy="8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화살표: 오른쪽 100">
            <a:extLst>
              <a:ext uri="{FF2B5EF4-FFF2-40B4-BE49-F238E27FC236}">
                <a16:creationId xmlns:a16="http://schemas.microsoft.com/office/drawing/2014/main" id="{5BA170BC-5CE8-4803-929B-DFC268D6538C}"/>
              </a:ext>
            </a:extLst>
          </p:cNvPr>
          <p:cNvSpPr/>
          <p:nvPr/>
        </p:nvSpPr>
        <p:spPr>
          <a:xfrm>
            <a:off x="2591887" y="3157612"/>
            <a:ext cx="683674" cy="96980"/>
          </a:xfrm>
          <a:prstGeom prst="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화살표: 오른쪽 101">
            <a:extLst>
              <a:ext uri="{FF2B5EF4-FFF2-40B4-BE49-F238E27FC236}">
                <a16:creationId xmlns:a16="http://schemas.microsoft.com/office/drawing/2014/main" id="{3DD4BA67-02C5-4FEE-B52A-A54919D79248}"/>
              </a:ext>
            </a:extLst>
          </p:cNvPr>
          <p:cNvSpPr/>
          <p:nvPr/>
        </p:nvSpPr>
        <p:spPr>
          <a:xfrm rot="10800000">
            <a:off x="2586146" y="3575070"/>
            <a:ext cx="683674" cy="96980"/>
          </a:xfrm>
          <a:prstGeom prst="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136D4EE-2FE6-41F4-8FFB-499E89D469BB}"/>
              </a:ext>
            </a:extLst>
          </p:cNvPr>
          <p:cNvSpPr txBox="1"/>
          <p:nvPr/>
        </p:nvSpPr>
        <p:spPr>
          <a:xfrm>
            <a:off x="2571041" y="3672769"/>
            <a:ext cx="780824" cy="236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63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콘텐츠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BBEDD3E-EC11-4786-9963-2B098ECD2713}"/>
              </a:ext>
            </a:extLst>
          </p:cNvPr>
          <p:cNvSpPr txBox="1"/>
          <p:nvPr/>
        </p:nvSpPr>
        <p:spPr>
          <a:xfrm>
            <a:off x="2524781" y="2961491"/>
            <a:ext cx="847099" cy="209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63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데이터</a:t>
            </a:r>
          </a:p>
        </p:txBody>
      </p:sp>
      <p:pic>
        <p:nvPicPr>
          <p:cNvPr id="106" name="Picture 2" descr="플라스크(Flask) #1_ 파이썬 웹 프레임 워크 플라스크 시작하기">
            <a:extLst>
              <a:ext uri="{FF2B5EF4-FFF2-40B4-BE49-F238E27FC236}">
                <a16:creationId xmlns:a16="http://schemas.microsoft.com/office/drawing/2014/main" id="{45B9D098-5B7E-44F4-B371-2ECC6B2D4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743" y="4485347"/>
            <a:ext cx="739298" cy="27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CA7C351-6F67-489D-9448-0B48DE3DC04C}"/>
              </a:ext>
            </a:extLst>
          </p:cNvPr>
          <p:cNvSpPr/>
          <p:nvPr/>
        </p:nvSpPr>
        <p:spPr>
          <a:xfrm>
            <a:off x="3353415" y="2885049"/>
            <a:ext cx="2138685" cy="1061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3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8" name="Picture 8" descr="Do php mysql html css javascript related work by Jcode1">
            <a:extLst>
              <a:ext uri="{FF2B5EF4-FFF2-40B4-BE49-F238E27FC236}">
                <a16:creationId xmlns:a16="http://schemas.microsoft.com/office/drawing/2014/main" id="{D25B2A61-2A7C-4E5E-8B41-43CA792F7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786" y="3066359"/>
            <a:ext cx="742313" cy="7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6" descr="How to Install Nodejs in AWS EC2 in a proper way - Cloudnweb">
            <a:extLst>
              <a:ext uri="{FF2B5EF4-FFF2-40B4-BE49-F238E27FC236}">
                <a16:creationId xmlns:a16="http://schemas.microsoft.com/office/drawing/2014/main" id="{2150D362-44E0-40B4-B2ED-9D753E675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011" y="3209648"/>
            <a:ext cx="686446" cy="49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12" descr="Spring] Spring Framework란? 기본 개념 핵심 정리">
            <a:extLst>
              <a:ext uri="{FF2B5EF4-FFF2-40B4-BE49-F238E27FC236}">
                <a16:creationId xmlns:a16="http://schemas.microsoft.com/office/drawing/2014/main" id="{A4806497-73D4-4723-BDC2-5C5E04FE3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948" y="3225450"/>
            <a:ext cx="675689" cy="48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2B84E72-360B-CC4E-8707-66ADA858FFB3}"/>
              </a:ext>
            </a:extLst>
          </p:cNvPr>
          <p:cNvGrpSpPr/>
          <p:nvPr/>
        </p:nvGrpSpPr>
        <p:grpSpPr>
          <a:xfrm>
            <a:off x="9795974" y="2920364"/>
            <a:ext cx="1246668" cy="1275250"/>
            <a:chOff x="9842168" y="3146212"/>
            <a:chExt cx="1246668" cy="1275250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19AE4B06-4988-4990-B58D-6220400B6269}"/>
                </a:ext>
              </a:extLst>
            </p:cNvPr>
            <p:cNvGrpSpPr/>
            <p:nvPr/>
          </p:nvGrpSpPr>
          <p:grpSpPr>
            <a:xfrm>
              <a:off x="9842168" y="3146212"/>
              <a:ext cx="1246668" cy="1275250"/>
              <a:chOff x="9808464" y="929511"/>
              <a:chExt cx="1277965" cy="816409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9521817A-8103-4CE2-9318-8B37FB0C93F4}"/>
                  </a:ext>
                </a:extLst>
              </p:cNvPr>
              <p:cNvSpPr/>
              <p:nvPr/>
            </p:nvSpPr>
            <p:spPr>
              <a:xfrm>
                <a:off x="9808464" y="1184367"/>
                <a:ext cx="1277965" cy="56155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46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BF6E4B8A-72AC-43A2-804B-01F296E2B540}"/>
                  </a:ext>
                </a:extLst>
              </p:cNvPr>
              <p:cNvSpPr/>
              <p:nvPr/>
            </p:nvSpPr>
            <p:spPr>
              <a:xfrm>
                <a:off x="9808464" y="929511"/>
                <a:ext cx="1277965" cy="2548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3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자연어 처리</a:t>
                </a:r>
                <a:endParaRPr lang="en-US" altLang="ko-KR" sz="83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83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알고리즘</a:t>
                </a:r>
              </a:p>
            </p:txBody>
          </p:sp>
        </p:grpSp>
        <p:pic>
          <p:nvPicPr>
            <p:cNvPr id="129" name="Picture 2" descr="CoreNLP - LF AI Landscape">
              <a:extLst>
                <a:ext uri="{FF2B5EF4-FFF2-40B4-BE49-F238E27FC236}">
                  <a16:creationId xmlns:a16="http://schemas.microsoft.com/office/drawing/2014/main" id="{CAEDDD2B-17F6-4338-B8A0-49698B373E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4042" y="3630117"/>
              <a:ext cx="644926" cy="754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D06755C-A6D7-8F40-BA96-1D7FF621D654}"/>
              </a:ext>
            </a:extLst>
          </p:cNvPr>
          <p:cNvGrpSpPr/>
          <p:nvPr/>
        </p:nvGrpSpPr>
        <p:grpSpPr>
          <a:xfrm>
            <a:off x="8520990" y="2809623"/>
            <a:ext cx="633837" cy="650574"/>
            <a:chOff x="8356254" y="3199906"/>
            <a:chExt cx="603512" cy="62105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76A1BD4-0AD9-4D47-BCF7-22E374553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0268" y="3199906"/>
              <a:ext cx="433937" cy="4339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8194D0-1B7C-B349-B329-C42A941147F2}"/>
                </a:ext>
              </a:extLst>
            </p:cNvPr>
            <p:cNvSpPr txBox="1"/>
            <p:nvPr/>
          </p:nvSpPr>
          <p:spPr>
            <a:xfrm>
              <a:off x="8356254" y="3559349"/>
              <a:ext cx="603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 err="1">
                  <a:solidFill>
                    <a:schemeClr val="accent1">
                      <a:lumMod val="75000"/>
                    </a:schemeClr>
                  </a:solidFill>
                </a:rPr>
                <a:t>Jsoup</a:t>
              </a:r>
              <a:endParaRPr kumimoji="1" lang="ko-Kore-KR" altLang="en-US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1D5E5E1-57C8-EA4A-AC4C-5DD59BB457AD}"/>
              </a:ext>
            </a:extLst>
          </p:cNvPr>
          <p:cNvGrpSpPr/>
          <p:nvPr/>
        </p:nvGrpSpPr>
        <p:grpSpPr>
          <a:xfrm>
            <a:off x="9795974" y="1444825"/>
            <a:ext cx="1233166" cy="1249902"/>
            <a:chOff x="9837116" y="1865510"/>
            <a:chExt cx="1246668" cy="1249902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FE01085-2E54-4CEC-B295-B4DA37A972FD}"/>
                </a:ext>
              </a:extLst>
            </p:cNvPr>
            <p:cNvGrpSpPr/>
            <p:nvPr/>
          </p:nvGrpSpPr>
          <p:grpSpPr>
            <a:xfrm>
              <a:off x="9837116" y="1865510"/>
              <a:ext cx="1246668" cy="1249902"/>
              <a:chOff x="9808464" y="929511"/>
              <a:chExt cx="2109216" cy="656568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627F8796-DDB3-4763-91BB-92AD12560AFF}"/>
                  </a:ext>
                </a:extLst>
              </p:cNvPr>
              <p:cNvSpPr/>
              <p:nvPr/>
            </p:nvSpPr>
            <p:spPr>
              <a:xfrm>
                <a:off x="9808464" y="1110739"/>
                <a:ext cx="2109216" cy="4753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46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8318E24-C759-41C3-BE3F-C0FDEF31E5C3}"/>
                  </a:ext>
                </a:extLst>
              </p:cNvPr>
              <p:cNvSpPr/>
              <p:nvPr/>
            </p:nvSpPr>
            <p:spPr>
              <a:xfrm>
                <a:off x="9808464" y="929511"/>
                <a:ext cx="2109216" cy="1812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3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한영 번역 </a:t>
                </a:r>
                <a:r>
                  <a:rPr lang="en-US" altLang="ko-KR" sz="83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API</a:t>
                </a:r>
                <a:endParaRPr lang="ko-KR" altLang="en-US" sz="83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727FAFD-1ECC-1E48-8DAD-32EC155E2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63329" y="2231757"/>
              <a:ext cx="850117" cy="850117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CCC8A0C-20C1-9342-AB17-B553E0BBDBD2}"/>
              </a:ext>
            </a:extLst>
          </p:cNvPr>
          <p:cNvGrpSpPr/>
          <p:nvPr/>
        </p:nvGrpSpPr>
        <p:grpSpPr>
          <a:xfrm>
            <a:off x="-297840" y="5451135"/>
            <a:ext cx="3709216" cy="1254336"/>
            <a:chOff x="35353" y="5587888"/>
            <a:chExt cx="3709216" cy="125433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98ECDFD-DCF6-AE42-880C-10DFE10FF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353" y="5587888"/>
              <a:ext cx="3567660" cy="125433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80700C-1C84-1044-9BA5-E785E80267FF}"/>
                </a:ext>
              </a:extLst>
            </p:cNvPr>
            <p:cNvSpPr txBox="1"/>
            <p:nvPr/>
          </p:nvSpPr>
          <p:spPr>
            <a:xfrm>
              <a:off x="1347588" y="5820205"/>
              <a:ext cx="239698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500" dirty="0"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현재 </a:t>
              </a:r>
              <a:r>
                <a:rPr kumimoji="1" lang="en-US" altLang="ko-Kore-KR" sz="1500" dirty="0"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2</a:t>
              </a:r>
              <a:r>
                <a:rPr kumimoji="1" lang="en-US" altLang="ko-KR" sz="1500" dirty="0"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011</a:t>
              </a:r>
              <a:r>
                <a:rPr kumimoji="1" lang="ko-KR" altLang="en-US" sz="1500" dirty="0"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년</a:t>
              </a:r>
              <a:r>
                <a:rPr kumimoji="1" lang="en-US" altLang="ko-KR" sz="1500" dirty="0"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~2020</a:t>
              </a:r>
              <a:r>
                <a:rPr kumimoji="1" lang="ko-KR" altLang="en-US" sz="1500" dirty="0"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년</a:t>
              </a:r>
              <a:endParaRPr kumimoji="1" lang="en-US" altLang="ko-KR" sz="1500" dirty="0">
                <a:latin typeface="Nanum Pen Script" panose="03040600000000000000" pitchFamily="66" charset="-127"/>
                <a:ea typeface="Nanum Pen Script" panose="03040600000000000000" pitchFamily="66" charset="-127"/>
              </a:endParaRPr>
            </a:p>
            <a:p>
              <a:pPr algn="ctr"/>
              <a:r>
                <a:rPr kumimoji="1" lang="ko-Kore-KR" altLang="en-US" sz="1500" dirty="0"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뉴스데이터 </a:t>
              </a:r>
              <a:r>
                <a:rPr kumimoji="1" lang="en-US" altLang="ko-Kore-KR" sz="1500" dirty="0"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7</a:t>
              </a:r>
              <a:r>
                <a:rPr kumimoji="1" lang="en-US" altLang="ko-KR" sz="1500" dirty="0"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.3Gb </a:t>
              </a:r>
              <a:r>
                <a:rPr kumimoji="1" lang="ko-KR" altLang="en-US" sz="1500" dirty="0"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보유중</a:t>
              </a:r>
              <a:endParaRPr kumimoji="1" lang="ko-Kore-KR" altLang="en-US" sz="1500" dirty="0">
                <a:latin typeface="Nanum Pen Script" panose="03040600000000000000" pitchFamily="66" charset="-127"/>
                <a:ea typeface="Nanum Pen Script" panose="03040600000000000000" pitchFamily="66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A831A10-14B7-440B-B61D-FDC41CD5A3CB}"/>
              </a:ext>
            </a:extLst>
          </p:cNvPr>
          <p:cNvGrpSpPr/>
          <p:nvPr/>
        </p:nvGrpSpPr>
        <p:grpSpPr>
          <a:xfrm>
            <a:off x="3360331" y="4241203"/>
            <a:ext cx="2133091" cy="1466112"/>
            <a:chOff x="9808464" y="929511"/>
            <a:chExt cx="2109216" cy="1186155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44B4104-E641-423A-A300-CE0F676BF29F}"/>
                </a:ext>
              </a:extLst>
            </p:cNvPr>
            <p:cNvSpPr/>
            <p:nvPr/>
          </p:nvSpPr>
          <p:spPr>
            <a:xfrm>
              <a:off x="9808464" y="1184367"/>
              <a:ext cx="2109216" cy="9312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4" name="Picture 8" descr="The Korea Herald">
              <a:extLst>
                <a:ext uri="{FF2B5EF4-FFF2-40B4-BE49-F238E27FC236}">
                  <a16:creationId xmlns:a16="http://schemas.microsoft.com/office/drawing/2014/main" id="{3590F561-347B-414C-97B8-31A63FAF28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880990" y="1210705"/>
              <a:ext cx="1905000" cy="279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6" descr="Korea Joongang Daily">
              <a:extLst>
                <a:ext uri="{FF2B5EF4-FFF2-40B4-BE49-F238E27FC236}">
                  <a16:creationId xmlns:a16="http://schemas.microsoft.com/office/drawing/2014/main" id="{8FCE0909-C4DB-48B5-8880-7DEF975B2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0247" y="1515690"/>
              <a:ext cx="1855742" cy="241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8" descr="The Korea Times">
              <a:extLst>
                <a:ext uri="{FF2B5EF4-FFF2-40B4-BE49-F238E27FC236}">
                  <a16:creationId xmlns:a16="http://schemas.microsoft.com/office/drawing/2014/main" id="{26AC5AD7-41D7-42A1-87C7-0B9B5C1437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3693" y="1816005"/>
              <a:ext cx="1788850" cy="184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FA97F53-2D36-432F-B6FF-88F2CEDF202C}"/>
                </a:ext>
              </a:extLst>
            </p:cNvPr>
            <p:cNvSpPr/>
            <p:nvPr/>
          </p:nvSpPr>
          <p:spPr>
            <a:xfrm>
              <a:off x="9808464" y="929511"/>
              <a:ext cx="2109216" cy="2548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3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영어 뉴스 웹사이트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5668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A8054CF-F07B-4826-BB72-F581C1583BA2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BE486-EA6B-4A63-89D4-61DFE1250320}"/>
              </a:ext>
            </a:extLst>
          </p:cNvPr>
          <p:cNvSpPr txBox="1"/>
          <p:nvPr/>
        </p:nvSpPr>
        <p:spPr>
          <a:xfrm>
            <a:off x="381742" y="213169"/>
            <a:ext cx="747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2.2 </a:t>
            </a:r>
            <a:r>
              <a:rPr lang="ko-KR" alt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자연어 처리 알고리즘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CDE4CA7-42CC-43FD-83BB-E02E21014A75}"/>
              </a:ext>
            </a:extLst>
          </p:cNvPr>
          <p:cNvSpPr txBox="1"/>
          <p:nvPr/>
        </p:nvSpPr>
        <p:spPr>
          <a:xfrm>
            <a:off x="1014479" y="6138946"/>
            <a:ext cx="3674244" cy="346249"/>
          </a:xfrm>
          <a:prstGeom prst="rect">
            <a:avLst/>
          </a:prstGeom>
          <a:noFill/>
          <a:ln w="19050">
            <a:noFill/>
            <a:prstDash val="sysDash"/>
          </a:ln>
        </p:spPr>
        <p:txBody>
          <a:bodyPr wrap="square" rtlCol="0">
            <a:spAutoFit/>
          </a:bodyPr>
          <a:lstStyle/>
          <a:p>
            <a:pPr latinLnBrk="0">
              <a:lnSpc>
                <a:spcPct val="120000"/>
              </a:lnSpc>
              <a:defRPr/>
            </a:pPr>
            <a:r>
              <a:rPr lang="en-US" altLang="ko-KR" sz="1500" b="1" dirty="0">
                <a:solidFill>
                  <a:srgbClr val="6565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500" b="1" dirty="0">
                <a:solidFill>
                  <a:srgbClr val="6565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 </a:t>
            </a:r>
            <a:r>
              <a:rPr lang="en-US" altLang="ko-KR" sz="1500" b="1" dirty="0">
                <a:solidFill>
                  <a:srgbClr val="6565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1] </a:t>
            </a:r>
            <a:r>
              <a:rPr lang="en-US" altLang="ko-KR" sz="1500" b="1" dirty="0" err="1">
                <a:solidFill>
                  <a:srgbClr val="6565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CoreNLP</a:t>
            </a:r>
            <a:r>
              <a:rPr lang="ko-KR" altLang="en-US" sz="1500" b="1" dirty="0">
                <a:solidFill>
                  <a:srgbClr val="6565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 자연어처리</a:t>
            </a:r>
            <a:endParaRPr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361B09-746F-46D2-9706-49295C3C7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87" y="1319570"/>
            <a:ext cx="5815913" cy="487579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96EFB6B-537B-9646-ADD6-2EE80D8BCAEC}"/>
              </a:ext>
            </a:extLst>
          </p:cNvPr>
          <p:cNvGrpSpPr/>
          <p:nvPr/>
        </p:nvGrpSpPr>
        <p:grpSpPr>
          <a:xfrm>
            <a:off x="4927107" y="1224284"/>
            <a:ext cx="6984806" cy="1684841"/>
            <a:chOff x="5279655" y="1291998"/>
            <a:chExt cx="6541642" cy="16848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A41588-968D-4432-9A47-A62E9B2D19E1}"/>
                </a:ext>
              </a:extLst>
            </p:cNvPr>
            <p:cNvSpPr txBox="1"/>
            <p:nvPr/>
          </p:nvSpPr>
          <p:spPr>
            <a:xfrm>
              <a:off x="5432378" y="1439976"/>
              <a:ext cx="6388919" cy="1394228"/>
            </a:xfrm>
            <a:prstGeom prst="rect">
              <a:avLst/>
            </a:prstGeom>
            <a:noFill/>
            <a:ln w="19050"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marL="342900" indent="-342900" latinLnBrk="0">
                <a:lnSpc>
                  <a:spcPct val="120000"/>
                </a:lnSpc>
                <a:buAutoNum type="arabicPeriod"/>
                <a:defRPr/>
              </a:pP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영어뉴스의 원문을 </a:t>
              </a:r>
              <a:r>
                <a:rPr lang="ko-KR" altLang="en-US" b="1" dirty="0">
                  <a:solidFill>
                    <a:srgbClr val="E40F0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문장</a:t>
              </a:r>
              <a:r>
                <a:rPr lang="en-US" altLang="ko-KR" b="1" dirty="0">
                  <a:solidFill>
                    <a:srgbClr val="E40F0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b="1" dirty="0">
                  <a:solidFill>
                    <a:srgbClr val="E40F0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어절</a:t>
              </a:r>
              <a:r>
                <a:rPr lang="en-US" altLang="ko-KR" b="1" dirty="0">
                  <a:solidFill>
                    <a:srgbClr val="E40F0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b="1" dirty="0">
                  <a:solidFill>
                    <a:srgbClr val="E40F0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어휘의 원형별로 자연어 처리</a:t>
              </a:r>
              <a:endParaRPr lang="en-US" altLang="ko-KR" b="1" dirty="0">
                <a:solidFill>
                  <a:srgbClr val="E40F0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latinLnBrk="0">
                <a:lnSpc>
                  <a:spcPct val="120000"/>
                </a:lnSpc>
                <a:buAutoNum type="arabicPeriod"/>
                <a:defRPr/>
              </a:pPr>
              <a:endParaRPr lang="en-US" altLang="ko-KR" b="1" dirty="0">
                <a:solidFill>
                  <a:srgbClr val="E40F0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latinLnBrk="0">
                <a:lnSpc>
                  <a:spcPct val="120000"/>
                </a:lnSpc>
                <a:buAutoNum type="arabicPeriod"/>
                <a:defRPr/>
              </a:pP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각 문장의 어휘원형과 보유한 속성별로 나누어져 있는 </a:t>
              </a:r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atinLnBrk="0">
                <a:lnSpc>
                  <a:spcPct val="120000"/>
                </a:lnSpc>
                <a:defRPr/>
              </a:pP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 어휘 모음을 비교하여 </a:t>
              </a:r>
              <a:r>
                <a:rPr lang="ko-KR" altLang="en-US" b="1" dirty="0">
                  <a:solidFill>
                    <a:srgbClr val="E40F0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자동으로 문제 생성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E4369A7B-5576-4824-B41D-BA7198CE82A7}"/>
                </a:ext>
              </a:extLst>
            </p:cNvPr>
            <p:cNvSpPr/>
            <p:nvPr/>
          </p:nvSpPr>
          <p:spPr>
            <a:xfrm>
              <a:off x="5279655" y="1291998"/>
              <a:ext cx="6541642" cy="1684841"/>
            </a:xfrm>
            <a:prstGeom prst="roundRect">
              <a:avLst/>
            </a:prstGeom>
            <a:noFill/>
            <a:ln w="1905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32A985-E3E2-FD4D-9CEE-5A9E622295ED}"/>
              </a:ext>
            </a:extLst>
          </p:cNvPr>
          <p:cNvSpPr/>
          <p:nvPr/>
        </p:nvSpPr>
        <p:spPr>
          <a:xfrm>
            <a:off x="10244517" y="6669056"/>
            <a:ext cx="1866563" cy="17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2" name="Picture 2" descr="CoreNLP - LF AI Landscape">
            <a:extLst>
              <a:ext uri="{FF2B5EF4-FFF2-40B4-BE49-F238E27FC236}">
                <a16:creationId xmlns:a16="http://schemas.microsoft.com/office/drawing/2014/main" id="{7C57089E-C391-D845-AE79-32D3C161E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635" y="4362514"/>
            <a:ext cx="2086445" cy="239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438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3387</TotalTime>
  <Words>553</Words>
  <Application>Microsoft Office PowerPoint</Application>
  <PresentationFormat>와이드스크린</PresentationFormat>
  <Paragraphs>124</Paragraphs>
  <Slides>15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Nanum Pen Script</vt:lpstr>
      <vt:lpstr>NanumGothic</vt:lpstr>
      <vt:lpstr>NanumGothic</vt:lpstr>
      <vt:lpstr>나눔스퀘어 ExtraBold</vt:lpstr>
      <vt:lpstr>나눔스퀘어 Light</vt:lpstr>
      <vt:lpstr>맑은 고딕</vt:lpstr>
      <vt:lpstr>휴먼매직체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lee</cp:lastModifiedBy>
  <cp:revision>156</cp:revision>
  <dcterms:created xsi:type="dcterms:W3CDTF">2020-09-07T02:34:06Z</dcterms:created>
  <dcterms:modified xsi:type="dcterms:W3CDTF">2020-12-07T05:06:58Z</dcterms:modified>
</cp:coreProperties>
</file>